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62" r:id="rId2"/>
    <p:sldId id="331" r:id="rId3"/>
    <p:sldId id="284" r:id="rId4"/>
    <p:sldId id="325" r:id="rId5"/>
    <p:sldId id="310" r:id="rId6"/>
    <p:sldId id="324" r:id="rId7"/>
    <p:sldId id="332" r:id="rId8"/>
    <p:sldId id="319" r:id="rId9"/>
    <p:sldId id="320" r:id="rId10"/>
    <p:sldId id="309" r:id="rId11"/>
    <p:sldId id="322" r:id="rId12"/>
    <p:sldId id="323" r:id="rId13"/>
    <p:sldId id="321" r:id="rId14"/>
    <p:sldId id="335" r:id="rId15"/>
    <p:sldId id="338" r:id="rId16"/>
    <p:sldId id="339" r:id="rId17"/>
    <p:sldId id="337" r:id="rId18"/>
    <p:sldId id="336" r:id="rId19"/>
    <p:sldId id="340" r:id="rId20"/>
    <p:sldId id="341" r:id="rId21"/>
    <p:sldId id="329" r:id="rId22"/>
    <p:sldId id="311" r:id="rId23"/>
  </p:sldIdLst>
  <p:sldSz cx="9144000" cy="6858000" type="screen4x3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866" autoAdjust="0"/>
    <p:restoredTop sz="94660"/>
  </p:normalViewPr>
  <p:slideViewPr>
    <p:cSldViewPr>
      <p:cViewPr>
        <p:scale>
          <a:sx n="70" d="100"/>
          <a:sy n="70" d="100"/>
        </p:scale>
        <p:origin x="-1860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euille_Microsoft_Office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fr-FR"/>
  <c:chart>
    <c:autoTitleDeleted val="1"/>
    <c:view3D>
      <c:rAngAx val="1"/>
    </c:view3D>
    <c:plotArea>
      <c:layout/>
      <c:bar3DChart>
        <c:barDir val="col"/>
        <c:grouping val="clustered"/>
        <c:ser>
          <c:idx val="0"/>
          <c:order val="0"/>
          <c:tx>
            <c:strRef>
              <c:f>Feuil1!$B$1</c:f>
              <c:strCache>
                <c:ptCount val="1"/>
                <c:pt idx="0">
                  <c:v>Accidents</c:v>
                </c:pt>
              </c:strCache>
            </c:strRef>
          </c:tx>
          <c:dLbls>
            <c:txPr>
              <a:bodyPr/>
              <a:lstStyle/>
              <a:p>
                <a:pPr>
                  <a:defRPr sz="1400">
                    <a:latin typeface="+mj-lt"/>
                  </a:defRPr>
                </a:pPr>
                <a:endParaRPr lang="fr-FR"/>
              </a:p>
            </c:txPr>
            <c:showVal val="1"/>
          </c:dLbls>
          <c:cat>
            <c:numRef>
              <c:f>Feuil1!$A$2:$A$4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Feuil1!$B$2:$B$4</c:f>
              <c:numCache>
                <c:formatCode>General</c:formatCode>
                <c:ptCount val="3"/>
                <c:pt idx="0">
                  <c:v>31</c:v>
                </c:pt>
                <c:pt idx="1">
                  <c:v>25</c:v>
                </c:pt>
                <c:pt idx="2">
                  <c:v>16</c:v>
                </c:pt>
              </c:numCache>
            </c:numRef>
          </c:val>
        </c:ser>
        <c:ser>
          <c:idx val="1"/>
          <c:order val="1"/>
          <c:tx>
            <c:strRef>
              <c:f>Feuil1!$C$1</c:f>
              <c:strCache>
                <c:ptCount val="1"/>
                <c:pt idx="0">
                  <c:v>Acc Trav</c:v>
                </c:pt>
              </c:strCache>
            </c:strRef>
          </c:tx>
          <c:spPr>
            <a:solidFill>
              <a:srgbClr val="FF0000"/>
            </a:solidFill>
          </c:spPr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400" dirty="0" smtClean="0">
                        <a:latin typeface="+mj-lt"/>
                      </a:rPr>
                      <a:t>14</a:t>
                    </a:r>
                    <a:endParaRPr lang="en-US" sz="1400" dirty="0">
                      <a:latin typeface="+mj-lt"/>
                    </a:endParaRPr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400">
                    <a:latin typeface="+mj-lt"/>
                  </a:defRPr>
                </a:pPr>
                <a:endParaRPr lang="fr-FR"/>
              </a:p>
            </c:txPr>
            <c:showVal val="1"/>
          </c:dLbls>
          <c:cat>
            <c:numRef>
              <c:f>Feuil1!$A$2:$A$4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Feuil1!$C$2:$C$4</c:f>
              <c:numCache>
                <c:formatCode>General</c:formatCode>
                <c:ptCount val="3"/>
                <c:pt idx="0">
                  <c:v>19</c:v>
                </c:pt>
                <c:pt idx="1">
                  <c:v>14</c:v>
                </c:pt>
                <c:pt idx="2">
                  <c:v>8</c:v>
                </c:pt>
              </c:numCache>
            </c:numRef>
          </c:val>
        </c:ser>
        <c:ser>
          <c:idx val="2"/>
          <c:order val="2"/>
          <c:tx>
            <c:strRef>
              <c:f>Feuil1!$D$1</c:f>
              <c:strCache>
                <c:ptCount val="1"/>
                <c:pt idx="0">
                  <c:v>Acc Traj</c:v>
                </c:pt>
              </c:strCache>
            </c:strRef>
          </c:tx>
          <c:dLbls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z="1400" dirty="0" smtClean="0">
                        <a:latin typeface="+mj-lt"/>
                      </a:rPr>
                      <a:t>9</a:t>
                    </a:r>
                    <a:endParaRPr lang="en-US" sz="1400" dirty="0">
                      <a:latin typeface="+mj-lt"/>
                    </a:endParaRPr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400">
                    <a:latin typeface="+mj-lt"/>
                  </a:defRPr>
                </a:pPr>
                <a:endParaRPr lang="fr-FR"/>
              </a:p>
            </c:txPr>
            <c:showVal val="1"/>
          </c:dLbls>
          <c:cat>
            <c:numRef>
              <c:f>Feuil1!$A$2:$A$4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Feuil1!$D$2:$D$4</c:f>
              <c:numCache>
                <c:formatCode>General</c:formatCode>
                <c:ptCount val="3"/>
                <c:pt idx="0">
                  <c:v>12</c:v>
                </c:pt>
                <c:pt idx="1">
                  <c:v>9</c:v>
                </c:pt>
                <c:pt idx="2">
                  <c:v>8</c:v>
                </c:pt>
              </c:numCache>
            </c:numRef>
          </c:val>
        </c:ser>
        <c:ser>
          <c:idx val="3"/>
          <c:order val="3"/>
          <c:tx>
            <c:strRef>
              <c:f>Feuil1!$E$1</c:f>
              <c:strCache>
                <c:ptCount val="1"/>
                <c:pt idx="0">
                  <c:v>Acc mortels</c:v>
                </c:pt>
              </c:strCache>
            </c:strRef>
          </c:tx>
          <c:dLbls>
            <c:txPr>
              <a:bodyPr/>
              <a:lstStyle/>
              <a:p>
                <a:pPr>
                  <a:defRPr sz="1400"/>
                </a:pPr>
                <a:endParaRPr lang="fr-FR"/>
              </a:p>
            </c:txPr>
            <c:showVal val="1"/>
          </c:dLbls>
          <c:cat>
            <c:numRef>
              <c:f>Feuil1!$A$2:$A$4</c:f>
              <c:numCache>
                <c:formatCode>General</c:formatCode>
                <c:ptCount val="3"/>
                <c:pt idx="0">
                  <c:v>2014</c:v>
                </c:pt>
                <c:pt idx="1">
                  <c:v>2015</c:v>
                </c:pt>
                <c:pt idx="2">
                  <c:v>2016</c:v>
                </c:pt>
              </c:numCache>
            </c:numRef>
          </c:cat>
          <c:val>
            <c:numRef>
              <c:f>Feuil1!$E$2:$E$4</c:f>
              <c:numCache>
                <c:formatCode>General</c:formatCode>
                <c:ptCount val="3"/>
                <c:pt idx="0">
                  <c:v>0</c:v>
                </c:pt>
                <c:pt idx="1">
                  <c:v>2</c:v>
                </c:pt>
                <c:pt idx="2">
                  <c:v>0</c:v>
                </c:pt>
              </c:numCache>
            </c:numRef>
          </c:val>
        </c:ser>
        <c:dLbls>
          <c:showVal val="1"/>
        </c:dLbls>
        <c:gapWidth val="75"/>
        <c:shape val="pyramid"/>
        <c:axId val="130871680"/>
        <c:axId val="130873216"/>
        <c:axId val="0"/>
      </c:bar3DChart>
      <c:catAx>
        <c:axId val="130871680"/>
        <c:scaling>
          <c:orientation val="minMax"/>
        </c:scaling>
        <c:axPos val="b"/>
        <c:numFmt formatCode="General" sourceLinked="1"/>
        <c:majorTickMark val="none"/>
        <c:tickLblPos val="nextTo"/>
        <c:txPr>
          <a:bodyPr/>
          <a:lstStyle/>
          <a:p>
            <a:pPr>
              <a:defRPr sz="1600" b="1">
                <a:latin typeface="+mj-lt"/>
              </a:defRPr>
            </a:pPr>
            <a:endParaRPr lang="fr-FR"/>
          </a:p>
        </c:txPr>
        <c:crossAx val="130873216"/>
        <c:crosses val="autoZero"/>
        <c:auto val="1"/>
        <c:lblAlgn val="ctr"/>
        <c:lblOffset val="100"/>
      </c:catAx>
      <c:valAx>
        <c:axId val="130873216"/>
        <c:scaling>
          <c:orientation val="minMax"/>
        </c:scaling>
        <c:axPos val="l"/>
        <c:numFmt formatCode="General" sourceLinked="1"/>
        <c:majorTickMark val="none"/>
        <c:tickLblPos val="nextTo"/>
        <c:txPr>
          <a:bodyPr/>
          <a:lstStyle/>
          <a:p>
            <a:pPr>
              <a:defRPr sz="1400">
                <a:latin typeface="+mj-lt"/>
              </a:defRPr>
            </a:pPr>
            <a:endParaRPr lang="fr-FR"/>
          </a:p>
        </c:txPr>
        <c:crossAx val="130871680"/>
        <c:crosses val="autoZero"/>
        <c:crossBetween val="between"/>
      </c:valAx>
    </c:plotArea>
    <c:legend>
      <c:legendPos val="b"/>
      <c:layout/>
      <c:txPr>
        <a:bodyPr/>
        <a:lstStyle/>
        <a:p>
          <a:pPr>
            <a:defRPr sz="2000">
              <a:latin typeface="+mj-lt"/>
            </a:defRPr>
          </a:pPr>
          <a:endParaRPr lang="fr-FR"/>
        </a:p>
      </c:txPr>
    </c:legend>
    <c:plotVisOnly val="1"/>
  </c:chart>
  <c:externalData r:id="rId1"/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2E88DD-469E-42EE-ACD5-148499CD85E7}" type="datetimeFigureOut">
              <a:rPr lang="fr-FR" smtClean="0"/>
              <a:pPr/>
              <a:t>08/08/2017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commentair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FF838E3-1C28-4862-8BD3-FE66CA19C942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F838E3-1C28-4862-8BD3-FE66CA19C942}" type="slidenum">
              <a:rPr lang="fr-FR" smtClean="0"/>
              <a:pPr/>
              <a:t>1</a:t>
            </a:fld>
            <a:endParaRPr lang="fr-F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commentaires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FF838E3-1C28-4862-8BD3-FE66CA19C942}" type="slidenum">
              <a:rPr lang="fr-FR" smtClean="0"/>
              <a:pPr/>
              <a:t>2</a:t>
            </a:fld>
            <a:endParaRPr lang="fr-F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Sous-titr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fr-FR" smtClean="0"/>
              <a:t>Cliquez pour modifier le style des sous-titres du masque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AB67B-012B-4F21-B4B3-F7B1B1BC0CD0}" type="datetimeFigureOut">
              <a:rPr lang="fr-FR" smtClean="0"/>
              <a:pPr/>
              <a:t>08/08/2017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98C93-B0EC-49F6-A1B2-953D1CFC5FB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AB67B-012B-4F21-B4B3-F7B1B1BC0CD0}" type="datetimeFigureOut">
              <a:rPr lang="fr-FR" smtClean="0"/>
              <a:pPr/>
              <a:t>08/08/2017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98C93-B0EC-49F6-A1B2-953D1CFC5FB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AB67B-012B-4F21-B4B3-F7B1B1BC0CD0}" type="datetimeFigureOut">
              <a:rPr lang="fr-FR" smtClean="0"/>
              <a:pPr/>
              <a:t>08/08/2017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98C93-B0EC-49F6-A1B2-953D1CFC5FB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AB67B-012B-4F21-B4B3-F7B1B1BC0CD0}" type="datetimeFigureOut">
              <a:rPr lang="fr-FR" smtClean="0"/>
              <a:pPr/>
              <a:t>08/08/2017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98C93-B0EC-49F6-A1B2-953D1CFC5FB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AB67B-012B-4F21-B4B3-F7B1B1BC0CD0}" type="datetimeFigureOut">
              <a:rPr lang="fr-FR" smtClean="0"/>
              <a:pPr/>
              <a:t>08/08/2017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98C93-B0EC-49F6-A1B2-953D1CFC5FB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AB67B-012B-4F21-B4B3-F7B1B1BC0CD0}" type="datetimeFigureOut">
              <a:rPr lang="fr-FR" smtClean="0"/>
              <a:pPr/>
              <a:t>08/08/2017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98C93-B0EC-49F6-A1B2-953D1CFC5FB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4" name="Espace réservé du conten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5" name="Espace réservé du text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6" name="Espace réservé du conten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7" name="Espace réservé de la dat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AB67B-012B-4F21-B4B3-F7B1B1BC0CD0}" type="datetimeFigureOut">
              <a:rPr lang="fr-FR" smtClean="0"/>
              <a:pPr/>
              <a:t>08/08/2017</a:t>
            </a:fld>
            <a:endParaRPr lang="fr-FR"/>
          </a:p>
        </p:txBody>
      </p:sp>
      <p:sp>
        <p:nvSpPr>
          <p:cNvPr id="8" name="Espace réservé du pied de pag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98C93-B0EC-49F6-A1B2-953D1CFC5FB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AB67B-012B-4F21-B4B3-F7B1B1BC0CD0}" type="datetimeFigureOut">
              <a:rPr lang="fr-FR" smtClean="0"/>
              <a:pPr/>
              <a:t>08/08/2017</a:t>
            </a:fld>
            <a:endParaRPr lang="fr-FR"/>
          </a:p>
        </p:txBody>
      </p:sp>
      <p:sp>
        <p:nvSpPr>
          <p:cNvPr id="4" name="Espace réservé du pied de pag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98C93-B0EC-49F6-A1B2-953D1CFC5FB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AB67B-012B-4F21-B4B3-F7B1B1BC0CD0}" type="datetimeFigureOut">
              <a:rPr lang="fr-FR" smtClean="0"/>
              <a:pPr/>
              <a:t>08/08/2017</a:t>
            </a:fld>
            <a:endParaRPr lang="fr-FR"/>
          </a:p>
        </p:txBody>
      </p:sp>
      <p:sp>
        <p:nvSpPr>
          <p:cNvPr id="3" name="Espace réservé du pied de pag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98C93-B0EC-49F6-A1B2-953D1CFC5FB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AB67B-012B-4F21-B4B3-F7B1B1BC0CD0}" type="datetimeFigureOut">
              <a:rPr lang="fr-FR" smtClean="0"/>
              <a:pPr/>
              <a:t>08/08/2017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98C93-B0EC-49F6-A1B2-953D1CFC5FB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pour une image 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fr-FR" smtClean="0"/>
              <a:t>Cliquez pour modifier les styles du texte du masque</a:t>
            </a:r>
          </a:p>
        </p:txBody>
      </p:sp>
      <p:sp>
        <p:nvSpPr>
          <p:cNvPr id="5" name="Espace réservé de la dat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EAB67B-012B-4F21-B4B3-F7B1B1BC0CD0}" type="datetimeFigureOut">
              <a:rPr lang="fr-FR" smtClean="0"/>
              <a:pPr/>
              <a:t>08/08/2017</a:t>
            </a:fld>
            <a:endParaRPr lang="fr-FR"/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0698C93-B0EC-49F6-A1B2-953D1CFC5FB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 smtClean="0"/>
              <a:t>Cliquez pour modifier le style du titre</a:t>
            </a:r>
            <a:endParaRPr lang="fr-FR"/>
          </a:p>
        </p:txBody>
      </p:sp>
      <p:sp>
        <p:nvSpPr>
          <p:cNvPr id="3" name="Espace réservé du texte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 smtClean="0"/>
              <a:t>Cliquez pour modifier les styles du texte du masque</a:t>
            </a:r>
          </a:p>
          <a:p>
            <a:pPr lvl="1"/>
            <a:r>
              <a:rPr lang="fr-FR" smtClean="0"/>
              <a:t>Deuxième niveau</a:t>
            </a:r>
          </a:p>
          <a:p>
            <a:pPr lvl="2"/>
            <a:r>
              <a:rPr lang="fr-FR" smtClean="0"/>
              <a:t>Troisième niveau</a:t>
            </a:r>
          </a:p>
          <a:p>
            <a:pPr lvl="3"/>
            <a:r>
              <a:rPr lang="fr-FR" smtClean="0"/>
              <a:t>Quatrième niveau</a:t>
            </a:r>
          </a:p>
          <a:p>
            <a:pPr lvl="4"/>
            <a:r>
              <a:rPr lang="fr-FR" smtClean="0"/>
              <a:t>Cinquième niveau</a:t>
            </a:r>
            <a:endParaRPr lang="fr-FR"/>
          </a:p>
        </p:txBody>
      </p:sp>
      <p:sp>
        <p:nvSpPr>
          <p:cNvPr id="4" name="Espace réservé de la date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EAB67B-012B-4F21-B4B3-F7B1B1BC0CD0}" type="datetimeFigureOut">
              <a:rPr lang="fr-FR" smtClean="0"/>
              <a:pPr/>
              <a:t>08/08/2017</a:t>
            </a:fld>
            <a:endParaRPr lang="fr-FR"/>
          </a:p>
        </p:txBody>
      </p:sp>
      <p:sp>
        <p:nvSpPr>
          <p:cNvPr id="5" name="Espace réservé du pied de page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698C93-B0EC-49F6-A1B2-953D1CFC5FBD}" type="slidenum">
              <a:rPr lang="fr-FR" smtClean="0"/>
              <a:pPr/>
              <a:t>‹N°›</a:t>
            </a:fld>
            <a:endParaRPr lang="fr-F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AutoShape 2" descr="data:image/jpeg;base64,/9j/4AAQSkZJRgABAQAAAQABAAD/2wCEAAkGBxQTEhUUEhQWFRQXGBgYGBgXGBgcHBwcHhwYHBgfGhwcHyggHBwlIBccITEhJSkrLi4uFx8zODMsNygtLiwBCgoKDg0OFxAQGC8mHSQvLDEzLC0uNy80MSssLCwsNywwLCwsLCwsLC8sLDc0LCwsLCwsLCwsLCwsLCwsLCwsLP/AABEIAKcBLgMBIgACEQEDEQH/xAAcAAACAgMBAQAAAAAAAAAAAAAFBgQHAQIDAAj/xAA/EAACAQMCBAQDBgQGAQMFAAABAgMABBEFEgYhMUETUWFxByKBFDJykaGxQlLB0RUjM2Lh8IIkNZI0c6Ky8f/EABkBAQEBAQEBAAAAAAAAAAAAAAABAwQCBf/EACkRAAICAgAFAwUBAQEAAAAAAAABAgMEERITITFBMlFxFCIjYYHRBaH/2gAMAwEAAhEDEQA/ALxr1erBNARNSuvDQnueQpA1zWXjkWKEBpW5sW6AHOM+pwfbFMWrXoLMx+4gJ+gGT+1V5o1ybyQEBh4+5txGMRZw7f8AkFCr+E1ANHBcEi2oaeUySSM8hc9NpPy4z0UCpllxHaSLM0c6MsAJlI6KPfv9Kha6njSRWK/KjL4k23liFeQQY6bjgexNC9c0G3S6t4YkCC8kTxkXAXwoOYUAee4Z86FN04wuhcWpktRFZ3UgijZj/mnP3WZf4c9cV7TNN/xK5vnuneSzimaOKHcQhZFG4nzAz0881N4kkWXULOLtaiS9l/2hVZYwfIk8x7Vv8PUP+E71BLTfaJgO5Ls2KATkTHDe0dHutiZ5/IZwAB9KZuJLxLXV9OlnO2EwPErH7qudvU9q203hCWTSLO1ciGRHjlkDDn8rBivL+KnPVtIguk8O4iWVMg7WHQ+YPUGqBJ4s1FNRuLawtGEoSZJ7l15oiJzC7hy3MaPWmhSprE12Not5LZY+vPeD5eQHejWkaRBbJst4UiXuEAGfc9T9aICoAZd6DDLdQ3ThvGgVlQg4GG65HfrRXFaSSBRliAPM1HuL3DbEXe+M46ADzJqkJU0gVSx6AZOK5SuXjDRsFzhsny71FjnaXfE3+U4xnHPkfKuWgW4AkU5LAlDk9u2BQBG4vFSMyZyuOWO/lionjXON4RMddmTux/eoKws0EkI+9E/IeYHMUTtdWjZAxYLgcweoPflQA3U5hLGkwyADtkX07g0UvrJZIsKACBlCOx7YqHpMG9ZiRhJGOAfLzqfpcLJGFfBI5cvLtQGNJuvEjBP3hyYeoofxpZSzWcqW6RSSkfIsqgqefPkfSi0FqqFiowWOT712xQFC6D8D7l/mu7hYVPPZFkkenP5RVi6D8LNOtsEQCV/5pfn5+YB5CnXFZoDlFEqDCgKo7AACugNJ/wATtPlltQ0LODGdzKhI3L36dcdcVr8MLudrYpMrgIcIz5yynPn5dK25P4uYn/DDnfl5bX9GbVdUit08SZwiZxk+dbabqEc8YkhYMjdCKh8UaOt3bPE3UjKnyYfdNVv8N9cNrcPaznarEjmeSuP2Br3XQrKpSj6l4/R5svddqjL0vz+y3zQbizR/tdrJCCFZsbSegIIIz+VSYNZgeTwklRpAM7QwJxXbUboRRPIeiKW/IZrGPFGS13NpcMovfYi6JZ/ZraKJ2BKKFJ6An0zU81Rkf2zU52KlmPX7xVEHbp0oxFJqOlENIDJAT8w3F1+hPNT+ldk8N79a4n4OKGYtdIPhXkfeNNIN1Y3EC/eeMhfxDmP2qttCsI/AtNv+WkwCxv8AxWt6nJhnskhUgr3J9atbSNVjuYlliOVP5g9wfWkbjPTRameTazWNzgzhBlreYY2TovlkAnHfnXA04vTO9NSW0HdC1RmXey7ZUYxzJ5MOv0PUU4ROCAR0NUrwPxgt3qBRckyWw8Y4wDLEcBx+JW51a2iz9UPuP61ChevVis1QeqDq1zsjOOp5Cp1Lmtz5cjsoP50At8S6sltASy+Iznw0j/nLcsH/AG8+ZrfhLUDMkgaJYTDJ4OF6YCq3L0BYjHpS5FfeO0U0427SSwP8KRAtJ9S6qPrTXwtblbcM33pWaZv/ADOVH/xxUKLl9rslvqd2qW8s00scK2+1fkPyjO5uyg8z7VMveCpmhtfBufCuoGeRpSCQzSc5PoOgHpTkv/f/AO9a6rQAfhzhxLZJN7tPLMczyydX5Y247IByAo3awLGqpGoRFGFVRgAegrVpAoJJAA/7+dYW8UoXByBy9c+VAdopcsygH5ep9fKuQlLeKpbZtOAw7CozzSx4d9oUnmo6jPr3NdAuWuR5qD+lUhLuLvYikDczYCjz/wCK4NeSxlTKq7GOMr/CfWoyy4+yu33cFc+RxUnWnBQRggu7DAH70Bzit91y6vzUYcKemT3qRMxExSIAO67mY9gOmB3rYwMLhXA+UptY+o6VveaesjBtzKw5ZXyoAc7rBcKS5O5SHJ8+3t7VLkikSZniUMrgZ54wfOpdvYogwFzzySeZJ8zmpQoCLFZ4lMgONygFfUd66PYxk7iik+eK71mgMAVmvV6gM16sZrxoD2a9ml/iLi+3s3VJt+5huwq5wM4ya4cXcUrb2gmiwzS4EXlzGcn0ArWNM5cOl37GUroLfXt3GUsM47+VBtd4otrMqJnwzdFAycefLtVV8J3d5NepMniSsG/zCSdu09QewFN3xa0bfCtwo+aI4b8B/sa6fpYwtjCb7+3uc31Up1SnBdvf2GHirVZY7Np7QB2wpBxn5T1OO9UjqBldmmlVsyNksVIBJ8qtH4Uax4sDW7HLRdM90PT9c0zcS6OtzbSQ4HMZXl0YcxivdVqxZuDXnv8AoztqeTBTT8dv2V38NeFjIyXfi7QjnCr1JHUN6VYvFURaznA6+G36Cq3+FuqmG5e2k5CTIwezryP5/wBKtqaMMpU9CCD9eVeMxyV+5fz4NMOMXRpd/PyV38GiPCn/AJtwz7Y5U+6g0WwiYoEIwQ5ABH1qi/t1xYTzxxOYzuKtyHTOV6+hqVb6BqF6dxWRgee6ViF/L/iui7FU5uxz0mc1OU4Q5ahtoKaDrEVjqDxxSb7SRgPQE9D9Dyq1JUzkYyDyI6gj27iq/wBK+FoGDcTZ/wBsYx+ppk4y0yeayeGylMcwChG3YyBjKlu2R3rkzJVyknB7fk68ONkU1NaXgFNpmmabJJOPBtncYYlhnHcKvUZ9KlaLrkNwgntn3oGIzgjmOowar7S/gs7kPqF0WbuqEsfbe39qfdC4ct7KNorZcKTlstuJOMZPrXGdg7xOCAR0NbZoZoc2VKnqp5e3aigqg5zPtBPkM0qK2W3Huc0f1yXEZHmcUi8ZTFLC4YHGE5kdQM88etRgXbHg26kvZWuZMWYkd0RTzkDOHwcdFyATnyqx1FL+m8W2c0yW8EwkkZcjYCQABz3HsaYVoUxJIQQqjLHz6AeZrkZmZU57WL7Tit3yWIB2gD5m7+wrjaYxFjn87VSHe3tVWbl0Cg8znn0zXG4X5JscsSAmpyxnxS2OWwD65rrDbgF+4c5IoCFJFGuCD4sjEbdxz9ceVTY4D4znHysgGfXnW1vaInNVAPnXDWNbgtVDTyBc5wOpOPIVVFyekSTUVtki3sgIhG+GAz/xXW1sY4+aLg+fU1jT7tZY0kTO1xuXIwce1SRUfToyrr1MithWorYVAZFZFa1tmqDNerFVxxpxzc210YY0QIu0ksCSwPlzGBWtVMrZcMTK26NUeKRZNYqPp12JYkkXo6hvzGak1m1p6NE9rYi/Ebie4tDGsIUBwTvIzzHYDpRvgrWzd2qSNjxBlXx/MO+PWoPxM0rxrJmA+eI7x7D736UofCTVdk7wE8pBuX8Q/wCP2rujVGeNxRXVHBK2VeTwt9GFvi9pO6OO4Uc0Oxvwnp+RqukuJZ/Bty5KhgsYP8O4jNX7reni4gkibo6kex7GqE0tjBdRb+RjlUNntzwa6sGziqcfMTmzq+G1S8SL60XSo7aJYo1ACjnjue5PmTUi9tVljaNuasCp+tdkYEZHQ86ya+O5Pe/J9dRSWl2KK4fuW0/UQr8grmN/wnof2NXoDnnVTfFzStk0dwo5SDa34h0J/P8ASnfgLVftFnGxPzoNje68s/UV35a5lcLl8M4MR8uyVT+UV78RbBrW+WePkHIkUj+cfeA/73q2NHv1nhjlXo6g/XuKXviXpXjWbMBl4jvHt/EKC/CTWgY3t3YAqd6ZPUHr19aWfmx1LzHp/Cw/DkOPiXX+nH4rcPkEXkY6YEn0+639DTfwhryXdurA/OoCyL5EenkaLSqkqMh2upG1hkH6Gqf1nR7nSpzLblvCJ+VwMjH8sgqV6vr5UnqS7f4WzdFjsitxff8A0uCc4Vj0wp5/Q1X3wp1BnW4jZiwDbwScnn1/vS1qnH93PGYjsQNybw1IY+nU9adfhroTW8DPKNrykEL3Cjpn360lQ6aZcfd60SF/OujwdlvYyXshVHYdVRiPoCRVG8G6bqEMP+LCXxEdmeWElizx5+dgOmRzIFWVxnPJ9t0yFCQkksu89iAhG0+f3unpXH4c4Fl4DdbeWaBlPkGbbn3XBr559EYdIul3o6nKSAEHzBGR/amQVXnDJKRNFnnbzPGPwghl/erAibIB8wDQgH4gk5qvuaWOIdBS9hEMrOqbgx2ci2Ox9KP6y2ZT6AVFBA60KDtA4XtbP/6eEI2MFycvj8Ro4tRFmA3Y5/8Ae1SLct/EMGgPNaAtuyfUdj71KhiVeSjHetVrotAdBW4rQVuKA3FVhxBCb/VhCv3I8KT5KvNj+uKs9etLwNjp7SOzqkkpJbJ3Me+AOwrpxp8DbS3LXQ5smHGkm9LfUZIkCgKowAAAPQdK6Cl2x40spWCrMAx5DcMZphBrGcJR9S0bQnGXpZtSrxbxvFaHw0HiTfy5+VfxH+lFeJtU+zWss3dRhfxHkv61U3BeiG+uiZSSg+eU92yeQ+v9K6saiMk7LPSjlyr5Rkq6/Uzrc8b382djFR5RpnH1rnZcdXsTc5d+OquP+kVdFrZxxqFjRVUDAAAoTxLwtDdoQyhJP4ZFAyD6+YraOXS3p19DGWJdriVnUzwjxMl7EWA2uuA6eR8x6Gk/4wabzhuAPONv3X+tMXBvBYsWZzKZHYbeQwuPbuaIca6b9os5Ux8wXcvuvOsYThXkJwf2ms652Y7U19wF+E+p+JaGIn5omI/8TzH708VSvwu1PwrwIeSzLtPuOYq6RUza+C1/vqesKzjqX66Gk8YZSpGQQQfrVBThrG+OOsMufdc/2NfQBqnPizABehsffjGfXHKtf+fL73B9mjL/AKEfsU13TLetpw6K69GAYfXnVM/E/SvBvCwGFmG4fi6N/Snv4X6n4tmEJ+aI7D7dR++PpXP4qaZ4lp4gHzRMG+h5H98/SvOO3RkcL+C5C52PxL5CnAmqfaLKJicso2N7ry/bFMFVV8INT2yy25PJxvUeo+9+mKtYVjlV8u1o3xbOZUmL3Hml/aLKVQMso3r7rzpF+EWp7J5ICeUi7l/EvX9KtpxkYPeq30vgCaK+8YOqwrIWXGSxBz8uO3XFa0WR5M65v4Mb6pc6FkF8ljSIGBB5gjBqlNe4JuYJmEMbPGSSjJ1A8j3GKu2sGsqMiVLevJtfjxuS2IPwz0O6tzK067EcDCk5OefP0p7kUEEEAg9j0rY1qazttdk3JmlVSrgoogR6Pbq25YIg3mEGalsa2JrRqzbb7miil2AHFugLeQhN7RyI3iQyr1SQdD7djSNrmpT6RMt3PH4sVyirdCPtOgA3r2G4DvVnXU6oN0jKi5AyxwMnoKA8U6hFH4ENxEJI7qXwTuxtBxkbh69KhRX+HGotdJeXRUqs9wWRT2AUDFWdpD5iX05UBhs0hQRxIqIvJVUYAotoLfKw8jQgH1Nz4r+hrgqc/wBa6XvOR/ViKxApzz7UBhRyG88scgPfrmpNl/EAxZQeRNYigAz3z5/tUiMYHLlQp1WuqCoGp36wRPK/3VGfc9hVX3Gp3t/IRHvI7JHyVR6mumjGlbt70l5Oa/JjVpa234LiX8/athVJOLyxkVm8SJuoySVb08jVvaDqQuII5hy3DmPI9xVvxXUlJPaZMfKVrcWtNeAXx3xGbSECP/WkyF/2ju1I/D/Bc94PGkfYjc97ZLP6j0qTxzmfU0hP3R4afngtVrRxBVCgYVQAOwAFdHM+nqio+qXXZz8tZFsuL0x6aKs1z4cSxIXhfxgBkrjDfTz9q7/DnitkcWs7Eo3KNm6q38pz2p41Pie1t/8AUmXd/KvzH9KpviK+jluZJYFKIzblzy5+eO3OtqHPIg4Wr4ZheoY81Op/KLK+LLkWajzlGfoKgfBxRsuD33KPpg1K19je6Mso5uqq5915P+xNAfhLqIS4eIn/AFVyv4h2/Ws4xf0s4+UzSUl9VCXhotoVmsCs18w+oZzWORHmDVc/F2/dRBGrsobcWAOM46Zx2o18LpGNgu4k4dwM+WeVdDx2qVbvuc6yE7nVrsVhr1s1nfOF5GOTensTuH74q89Kv1niSVDlXUH9OY96TPidww06rcQrukQYdR1ZfTzIqvtD4nubPIifAzzRxkZ9uxrulD6qqLi/uRwRs+ltkpL7WX6zYGT0qlOPNS+2XmIAXCLtG0Ek45sRjtyrhqHFV7e/5W4kNy2RAjPvin74e8IG1UzTAeMwxt7Ivl7nvXiFaxE5zf3eEe52PLfBBfb5YpfCnUvDuzEeQlXH/kvT96ty9thLG8bdHUqfqMUH03hC1gmMyR/5hJIJOdpPXb5Ufrlybo2WccTqxqZV18EituE+AZ7e6WZ5FCxk4C5JYds+VWSK9WKztula9yNaqY1LUTNYFaPMoIBZQT0BIB/KoGtat4AUKhklkOEjXqe5JPYDzrI1Cea0ZxnGRk9OdL6azK/iQyRmC42M0fPcrY/lPmPL1oRb6X9oszduzG6Kl1YEjaV6KB2HLnQBKz1//wBbLbktICV2bV5Jy+YMfL19aYzSylyDPZXAGPGRo2PmSMjP1BpmzQCxdcZwDxRGHdkB2naQjsDgqrHkSCRn3oTf61dyFoiRbNFHmYJ8xJ3YOxj0XZ82etT5OGC4ZD8iLcOykdfDYKcr67hUzT9A27nuJPHmbIdwu1SCu3G3J7evWoBK1HT2RceJI43t4zMpmYhACGEZzlv8wAYFGeNbdG0otK7RmJI5UdhllkTBQkeZIANOCxhfugD/ALih2t20MkMiXABhIy+7kMDnkn0oUrHRPiy1zNbwC2w7kLK2Se3MqB/Wrb0M4ZxS21vbWVuZIIY1QbT8ijJDEAHJ596YNGOHb8I/ehCBcD53/EaxCmB/Wg3F2qyxTPFBGDIykxu33A+4BVYeoJ/Kly5ea7ciWVkg8SGF40O3O7Il59eo5UA9DUIt7p4qb0Xe67huVeu4jyofw7xTHdO0axyxMBvXxVx4keSN6ea8qTI9IWGBGQHxd93bO5JLsArlFY98bQBRThyKcyWFzeXEXzIYbeGFOWCoBDtnPLbz9aFCPxNkItUA6GTn+RxRbgaFFsojHj5hlyOpbPPP9q6cS6V9qt2jH3/vJ+Idvr0qr7W9u7NmVDJEc81wcZ/LFfRpr51HLi9NM+bdPk38xraaLf1fSormPwphlc5BHUHzB7V20vT47eNYohhF9c8z3qpTxlfjmZWHulMvCnHrSSLFdBfmOFkXlz7Bh/WvNmHdGHfa9j3XmUyn2035Yv8AHMjR6k7ryZSjKfpyrjJqeoXpwGlceUeVX645UxfFbSTmO5Ucv9N/T+U/0pk+H9+klnGqYDRjY4HXPmfQ10u9RohYo7fb4OXkOWROty0n1+RO0v4bXD85nSIeX3m/Tlmm3TuA7KAbpB4hXmWlPyj6dMU0g0p/E/UBHZmPdhpWCgd9ozu+nSuVZF181Det+x1vGpog563r3GTTrmCaMiBkeIZQhMbR5jAql+INNksbshcrtbfE3mM8v7EU6/B+MiGdv4S4A9wBmm7XtEhu4/DmXP8AKw+8p9DXqFixrpRfWJ4nW8mmMl0YJ4Y43guEAkZYpgPmVjgE+anpg+VEtT4ptYFJeZCR/CpDMfYCq81D4Y3Ck+C6SL23Ha31Fa2PwyumP+Y0ca9zksfyr26MVviU+nseVflJcLh19wLr2qS6jdAqpy2EiTrgev7mro4e0wW1vHCP4F5nzPc1B4Z4TgsxlAWkPWRuv08hR+scnIjNKEFqKNsXHlBuc39zM0Nu9AtpG3SQRM3XJUZPv50Rr1cik12Z1uKfdHC00+KL/SiRPwqo/YVJribpA20ugb+XcM/lQ/XNYMOxI08SaQ4RM46dST2Ao233CSXYLVHvr+OFd0rqi+bHH5UtXWsXcM9utwkaxO21mQkgk9ASemKiXd8v2+bxYXndAqwxqu4AHqefIZPeoUZ5tYT7O88JEwVScKRzx2oE1/eXERubdlijALJGwyzgddx7Z7Yrnplk63PiOkdtHOpQw7sl27HA5A1O4HfEDwN1hkaM+2eX6UANg0NLmzNwxLXLqXD5PysOgXyAx0qPeXkj/YbhHWMuhiaRxkKx659TjFH+ErZ4o5InUhUlcIT3U8+Xpzrrp2hKkDwS4kjZ2YAjoCcgfTzoAabFIriAySSXNw7ELlgAgx8zbRyxU7hiBkSaJ1IVZX25HVWOeXpzqXpuiwwEmJMMeW4nJx5ZPapbXC7ghZd5GQuRuI8wOuKADRcPA2y28rE7HLKyEgjmSMHseeKMQxhVCjJCgAEnJ+p7mgWtapcx3tnDFEHgl3+M+CSmBy59BR2aVVUsxCqBkljgAepqFMtXNjQjSOK7O6cx29zHK46qp548xnr9KV9e4qupbubTbGMJcKV/z3OVWMqGZvQ5OBQD09IvxV4nS0tGjdGdrlJI1xjAyMEtmpfw+1O5kS4gvGD3FrL4bOP4gRlTRfXdLjuImR0RmKOqMwztLDGRQFQ6Zq2q6ikEKxeHajww7hcBlQg82PXp0FXZpP8AqN7f1pWbXrSySG1kuE8RVSMIvMk9BkDkOZpr0NPnf2/rQgs8dptlV8fdZW+gIz+maXtPPjJO8A3q7JNGR3KOScVYPEdspkUsM8u9QbeJUUKihVHQAYAzzOKFBbaKzGUZCg3S3EZ6/jBHr0+tb6ZwlBDctcIZScsUjZyY4i5y5jXsTRhTXVaA6rWzID94A+4BrlC+eZGOfSq6udUmsNQcyFnjc5wSfmQ9CvqK2opdu0n1X/phdcqknJdGWW1uhGCiEeRUVVvxD0VLaZHhG1ZATt8mB549KcDx1Zhd29if5dvP+1IWtajLqNyoRTz+SNBzwPM/1NduFXbCe5dI+dnHm2VTglHrLxotaCFbq0RZeYliXd7kdffvVWXVvdaXcEqSv8r4yjr69s1bun2/hRRxjnsRVz7Cus8Kuu11V1PZhkVz05PLclrcX4Oi7G5sYvepLyVo3xOn24EUW7+b5v2oPaWl3qk+4kt5ueSIPIdvpVpDhazzn7NHn2orBCqKFRQqjoFGBW31dUF+KGmYfSWzf5Z7Rx0XTUtoUhj+6o69ye5Puan1zdgoyxCj1IA/M1sp79vMdPzr57bb2z6KSS0jas1zllCqWYgKoJJPYDrQJOLI+TGKZYScCUr8vofMD1qAYhWQaVNRmlmuxamTbBIniBk5MVHVQfU16G3+xXcaIzeBcArhiTtkHTBPmM1QTpOIizutvA84jOHcEAZ7hc9TUax1ae7tJvCAjuFYpjpt59TnvjNa8GTiMTWzkLLHK5IPIlWJIYZ69ai212v+IzxxnCTpt3Dp4gBzg+dAQtV0+38IxW0bTXSgFpVJO1hzJZ+mfSpVzqHOxviMxhTHKR/Dnlk/UV20i3vYofsywomMgzluRBJO7HUtz70T0bQTbRyIJDKjA7Y3AwCeZz7mgB/Gmoxy2/hwsJZSVdQhyQF5ljjoKkGyecQ3lq4jmaMBtwyrr5MPQ96iwRTbGjhsVt5HBVpCRsGeRII5n2pj0uyEMMcQOQigZ8/OgIFjpEhlWe6kWSRARGqDCJnqRnmTRWG3RCxVQC5yxHc+ZrpUa+1GKHnLLHHnpvYDPsCaFJWaxXK3uFkXdGyup6MpBH5iquPH13qEslhZxC3uRI6tKTuCRLkFvxk4GPWhC1jVKce8ZQW+uW08W6ZoUaKZE65OQFXPInn0rbWNPvdGuLa6N7JcxSyBJg2cc/ME9OfX0or8WdJhgksbqKJEc3ieIwUZbJB+bzoAvxLxlPFaWVwkRh8edEkjlHzKpYjH1HOovxFRr2+tNMDlYXDTT7Tgsq/dX2/vUj42LnTtw/gnhYf/ACA/rUHVrgQ67YzSEBJ7Yxhj0DY6Z9eX50KQfiDwzb2C219ZR+C8E0akKThkY45+v96MaEg/x3Um7mC3I+oXNY+KcgmW2sEIM1xPGdoOSqIcsxx0Fd9HiI1rUWwdvgW6hsHBIA6HoaEPcK/+4av/APeh/wD1ovxBf+BbTzd443Ye4HL9ajaJpTxXN9K+NtxKrpg89qrjn5Go3H3/ALfc/gBPsDlv0qFFnhn4cW8fh3NyXmuWxK2ThVY8+Q6nHrVnaAv3z60vRatA7JGk0bOUVgqsCdoVcnlTPoaYiz5kmhDnxBH8gbyP70FBpov4t0bD0pTYZFAdywxz9qyk2cgcuXL6VHjIPIdx37EdK2Tn06/eH7H9qAkW8hzz7gEf1rhreixXSbJQcj7rD7y+3p6VtCflRh2OD7VOBr1GTi9xfUkoqS0+wjr8NlzzuDj8POmzQdBhtFxEvzH7zt94/XsPQVMmlCIzscIqlmPkAMk/QCs2V0kqLJGwdHAZWHQg9xWtmTbYtSl0Mq8aqt7jHqSlrYVoxwCT0HU+1KeofEGBGIhimukRQ8skCgrGM455IyeXSsDccRVffE7jGe3eGysRm7nxzxkqp6YHmfPtg08WF4k0aSxMGjdQysO4NVxxPtteIbS6m5QzRiNXPRX5jmfqPzoCBwPbzTi+0fU5H8U4kDb8sDyJ2k9R/F5V0tGutBu4Y5pmuNPnbYGbOY26Dr0I5ehGaIfE2M2V7Zaog5Kwhnx3U9yfLBxW3x21GL/Do0DAySyRvEAeeME7h6c8VSD3xPbtJaSqnMlcjHcDnj60JsYri9gUtNHFAy4KRjJwBghieQPKjmh7hbQb/veFHu99oqHccL27uW2su7myqxVW9wKADnHgW89ssjC2lMYzzZ484YjHUUxa/phuIgqna6urox7Ef8ZqdbxKihUAVVGAB0ArpQAHia0iPhvLbPMejNFkMv5cyKiWVoZZoDFA0FvAWb5xhnYjHIdfqaaQa08dd2zcu/GduRux5464oBa484qeyWBYYhLPcSCONScDtknHPFNEZOBu64GceffFV5x1xNBFewpDbG91CIHw0H3Y9w5lvI4qJD8Tbm2mRNVsTbRucLKpyAf93bH1zQFoZodxBqq2ttLcMpYRIW2jln0qsuMzNpeoJqkDNNZz4Ey5JAB8u2COYPnmmj4l6gkmiXEsTBkkjXaR3DMv96AkNxnjSP8AEWQKTGWWPORnJCjP0pV4c4CiuoRf6xK0ssy78O+xI1PMAeXL6UQ4g0V34cWGMZZYI32jqQPmOPzpd+HnBMOpWkc93dzT7Rs8EPgR45AHvQEbhXU4dN1lLWxuftFncYBUNuCOc4wRyJGOo7Hn0o9wZbCDiPUYyOcke9fqVY/vUy7ubexvbSx0y3g8WRszkLuZIx5nsevP0rvf6VKvEUFwiMYngZZHH3RhSBk+ecUBt8boC2lOw6xyxv8AkedRfiuTLo0c6jcUMEvL3XJpz4k0hby2ltnYqsgwWGMj1Ga72NmsUMcK80RFQbueQBjnQCLquo/4zo84tI5N+Y1UMMbmXbnb6CjnEHCUV9aRQXOVeNUIdMbkcAA4z1FMfIDlhQPLkB+VY3UAs8K8EwWLNIrSTzsMGaY5YL5L5CmJjWXbzqNcXAXr9B5+1QpljQDjLSJLy1a3jk8IuV3Ngn5QckcvOiMcxO47cbjgZpa4rubiTZZWrATzbi8vQRxDkW9yeX1oDhwnwHBp7M8bvJKy7dzYwAcZ2ge1WjZx7UUegquvhnZuLSCORizB3GeZ+UHlzParMAoQzSrfw7JGHY8x9aaqEa9b5UOOo6+1AAghJPP2I613hjAx51otRdcvzBbTTKu9o0LBemT6+nOhQogqPqeqQ2yeJcSLEmcZY9/IeZpH1jWrtoJYbkC3kzA++EnBt2ZRKUbrkZIPlUCKb7TOkFpL9tFq3j28kysUPZ4ZHIwTjBVvWgDOtcUGK9t5bdWura6jELbT/lby2BtJ5BsciO9d+INelht9RgRVhltlVoigwPBfA3gfzKd2ahNvaN7O4sRYm6YtDLG4aP7SPmQ/7WJAPrWLvVUnWC5IDXEANvfW+CXMLfLJlepwQGB9TQEm40JtPgS+sp5pTGivPHLIzrPGQC5AJ5MBzFS+BWigurm2QDwblVvIP90bjEinz2nt61Hm07U4IHsrdIrm3ZWjhndyrxRsMBZFx820HkfSj2m8LRxpYgs3i2a7VdeW4EfMreany9KEIfBX/pbi505vuoxntvLwXOSo/CxxjyxRvifh6G+gME45dVYfeRuzKf6VP8Fdwfau8DaGx8wB6jPl6UG4r4xtdPVTcs25wSiKuS2OvpQpXmt8Ba00JtFu0uLUkY3thsA5XO4E8sDvRPgv4TeE6XGoyiZ48bI9xKLjpuLdQOuByoPrfxmuGQtZ2myPp40gLc+3T5QfrWulcKarq8YnvbtoYX5ohzkjzCDkB71SFtQ8SWjzi3S4iaY5wisCeXX6+lFgaoyXgSfRZU1CLZeRRc3UghlB6tj08+1W7ZXqX1n4kLkJPGQrDkykjH0INQHTX+ILeyj8S6lWNT90HmzfhA60C0b4nabcyCNJyjnkPFUoCewBPeq7+GOjm41GaLUibhrNCsayksB8x54PUd/rVkcY8CWt7Ay+EkcwUmORFCkEDkDjqp8qpQX8VOKbrTntZ4iGtyWSWPA+ZsZXJ7CtPhXwu2V1S5ld7m5UsAWOFRzkDn+3QUB4dd9U0W6sp/mubUlVJ5klPuc//wAfpTb8IdYFxpkQP34P8lx3G37pPuKEK94S4wSyvdQMsEs93JMyoEGTtDHlnsP6Uwa5bavrERie3hs7ZjnMvN8DmD6H2xUri3h65s78arp0QlLDE8Hn2LL74HTvWLvjW/vUMFnp00UkgKtLPlVQHkxGetAMvCWmQvpotGmS8jVWhd15j2HkVzyqoeJZZ9OhuNGlDSRyujW0nYKWHL16dOxq5+B+G10+0S3Db2GWkfsznrj07fSi9zZRSFWkjR2Q5QsoJU/7SelAbafHthjXH3Y0XH/iBSHffCeEzPJa3VxaCQ5ZIW2r9MdvSrCzWM1CgDhXg+2sAxhDPK/35pDukb69h7UfzUbU7xYYpJZGCKiklm6Dlyz9aW/h1xYdQtg7qRKoxIwQqhOf4POgGwmtHYDmeVeJqBMviSlTzRACR5k+fpQHS8mVon2kEY7VFW7cBCFGzkuT1Pr7Vm8t1RJCvLcACB0HPsK6XQ/01/3D9BVIR9QAyxkPIckUH9axEvzAn+BB+fWuXiFlbCkuT8xPYZ6CpPh8mz/F+2MUBFZQdoYkDBPI9cml+wuAEu7oD5nfwYvZDsUD3cZpkliAXkMsqtt/I4qvvh5b3cscf2pNkMDOY0IIaSRmOWcHsvb1qAszhOx2IP8AYoX69W/U0xVGsINiAd+/uetSaoPVzlj3Ag9DXSvUAozRFGKntWksYdWRhlWBUj0NGdctcjeOo6+1BgahRD4kvfBiiglR3nhfbHhSRPbt8r4P8wQnI7MKIwWd4Ugt4FjNoJEcXCsFJhGco6DmW57c+lMWpxTMoNu6JIpJAkXcjZGCG7j3FacN2LW1tHFLIrOCxLDkuWYthc9hnlQEKDg1RLGzXM8kEL+JDA5G1G7fNjcwHbJpkjtkDtIEQSN95woDN7nvUK9vzHJGCmY3O0sMkq3bI8vWiANAdRW4NRXuUU4Z1U+RIFdGk+UlRu5EgA9fTNASFNRNS0iC42faIUl2Hcm8Zwe+KWJtcmumjhtsxMQTKT1XHbNZnN1YkSNKZ4cgPnqP7VSHT4oaOZdKmjgQAptkCKoGQhywwOvIUX4L1yK8tIpYSOSKrr3RgMEEUTtrhZEV0OVYZB9PWkPW/hqTM0+nXLWUj82VSQhPcjb09qAc+JNQit7WaS4IWPw3BB/iyMBQO5NJXwHdzYSZGI/Hbw/b+LFAdS+H20rLrOqBox23NlvQbuf1Ap30Di/SlVLe2uYkVRtRTlR+ZGM+tALnxDlfTNRg1SJd0Uo8K4Ud/wCmSOhPcUcf4s6asXiLK7NjIi8Mhyew5+vej3FeiLe2ktu2P8xcofJxzQj696WPhVcx3Fr4c8Mf2q0bwXLIN2BnYckehoU4/BrSJUW6vJkMf2qQsiHrtLFskfXFMPCvCQsri6ljlzHcNuEWMBDknr360yZrI59OdQGwNazXAUZdgo5DLHA9PrULV9VhtojLcOI0GBk5JJPQKBzJ9BS7NxLaX0csKxu8qIZkgnjeMuU+ZSMjpkCgHGgKa4/+JNZsqhDAJYnB5sQcOD7Zpa1PiJ72PTI43a3S+ZhMyHDDYPmjRuoJORmousaFDpl7p93C8uxpjbuskjPycNggseXPGRQDHqfGLLLJHaWkt4YeUzRlVRDgHaC33mwc4FB9Z4nlun09bKYxW974scj7f8xGUZIGeSuACKXLGFLeW5ttRvbi3UTyOkUQdRMjncGEiDc5542+lMGncPySW9k8MC2whuzMsbE7vBIIy+efiMDkiqDfT9HWz1WO2RpHt7q2kLJM5kBePv8ANnmc1K+Ftyi20tuGXfDc3IKA8wviNg47CmS90pJLmG5JIeDxAmOhD4zu/KuRgtrd2lEccbzMFZ1UbnJ6ZI6+dQBQmh8gdJGZV3BwO/QisrqANw0GOaoHLe5PL9K1vNVhiIWSVVY9ief5dqAyLbIO8/MxBOPToK7OBkHuOlD9Q1TZIsKIXlddy/y+7HyodDqc+x0fb43ieGhXp0yT/wCI/agDhlGdoIyOoyM/Wh0OrI8piUN0J34+U46486G3+mCAhoQzSuDHjPNs/eYk/wDedSbUsgaWbYqohCqhyFUc2yfOgMarq/hyLEi7nKtI/kkajqfUkgAd+flRDhESTJFLMMMVDsPInmo+gpftLcvkN/q3BEk3+2Mf6aenmB71YlhbeGgHfvQEkVmvCvVSHq9Xq9QGrrnkehpXv7fw3x2PMV6vVGDkprne2oljZG6EdfIjoRXq9QoJ0biNGKQyZMmdu7HI45A+9FNL1Eu8kbqFkjPMDmCOx/4r1eoQXtD0lLmSd7jcxVyMZqZPDJYHxI2L2+QGRjzX8Ner1UGuolYJ4r2P/Sl5OPxd8U2yIrqQwyjDBHoa9XqAXOHZTbzvZucqcvEfTrg01Ieder1ClMaLoH+MapeS3rsYrdyixg4zhiqr6LgZOOtPl38NtMdCn2VU5Y3ISGHqDnr716vVACuA7uWzvZdJnkMoRfFt3PM7O6nyp6laKFZJSqoAC8jKvM47nAyTWa9QCrpPxItp544ljlRZjtikbbhj2BUEsufWo8CT6jdXqtdTW0NrL4KJAVBJxku7EHPsKzXqoI3GEb20eny3Uv2lbW5BmYrglXysbFejMuR0pj4h4jSGS18NElluJVjXIwRGQS53EDHIdKxXqgAllwaWS6tnZo1iujPZzIRujLYY8uw3Z5dxU5eDWnZX1K6a7MZBjVV8NFIOdxHUt65r1eoBreMMQSqsR0JUEj2JHKtuter1AcL1QY3DZClTkjqB3x60t6mUNvZeESU8VNpbrj19a9XqqITItxvborjcI0Vc9M88ZoDfeGIzCq+JKzqJZmH8RYZ255+ler1AHLbHj3Ep6RqsY9lXJ/ehEd34UkBdSxdHcAY5u5OM+XI4zXq9QBCSwmLRsJACA3iHrjdjknl0odxlZzPaeDaYDs6DLHooIJJ8896zXqhRk4Q0YxrvkcySH7znqzYxnHZR0ApoFer1UhmvV6vU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8916" name="AutoShape 4" descr="data:image/jpeg;base64,/9j/4AAQSkZJRgABAQAAAQABAAD/2wCEAAkGBxQTEhUUEhQWFRQXGBgYGBgXGBgcHBwcHhwYHBgfGhwcHyggHBwlIBccITEhJSkrLi4uFx8zODMsNygtLiwBCgoKDg0OFxAQGC8mHSQvLDEzLC0uNy80MSssLCwsNywwLCwsLCwsLC8sLDc0LCwsLCwsLCwsLCwsLCwsLCwsLP/AABEIAKcBLgMBIgACEQEDEQH/xAAcAAACAgMBAQAAAAAAAAAAAAAFBgQHAQIDAAj/xAA/EAACAQMCBAQDBgQGAQMFAAABAgMABBEFEgYhMUETUWFxByKBFDJykaGxQlLB0RUjM2Lh8IIkNZI0c6Ky8f/EABkBAQEBAQEBAAAAAAAAAAAAAAABAwQCBf/EACkRAAICAgAFAwUBAQEAAAAAAAABAgMEERITITFBMlFxFCIjYYHRBaH/2gAMAwEAAhEDEQA/ALxr1erBNARNSuvDQnueQpA1zWXjkWKEBpW5sW6AHOM+pwfbFMWrXoLMx+4gJ+gGT+1V5o1ybyQEBh4+5txGMRZw7f8AkFCr+E1ANHBcEi2oaeUySSM8hc9NpPy4z0UCpllxHaSLM0c6MsAJlI6KPfv9Kha6njSRWK/KjL4k23liFeQQY6bjgexNC9c0G3S6t4YkCC8kTxkXAXwoOYUAee4Z86FN04wuhcWpktRFZ3UgijZj/mnP3WZf4c9cV7TNN/xK5vnuneSzimaOKHcQhZFG4nzAz0881N4kkWXULOLtaiS9l/2hVZYwfIk8x7Vv8PUP+E71BLTfaJgO5Ls2KATkTHDe0dHutiZ5/IZwAB9KZuJLxLXV9OlnO2EwPErH7qudvU9q203hCWTSLO1ciGRHjlkDDn8rBivL+KnPVtIguk8O4iWVMg7WHQ+YPUGqBJ4s1FNRuLawtGEoSZJ7l15oiJzC7hy3MaPWmhSprE12Not5LZY+vPeD5eQHejWkaRBbJst4UiXuEAGfc9T9aICoAZd6DDLdQ3ThvGgVlQg4GG65HfrRXFaSSBRliAPM1HuL3DbEXe+M46ADzJqkJU0gVSx6AZOK5SuXjDRsFzhsny71FjnaXfE3+U4xnHPkfKuWgW4AkU5LAlDk9u2BQBG4vFSMyZyuOWO/lionjXON4RMddmTux/eoKws0EkI+9E/IeYHMUTtdWjZAxYLgcweoPflQA3U5hLGkwyADtkX07g0UvrJZIsKACBlCOx7YqHpMG9ZiRhJGOAfLzqfpcLJGFfBI5cvLtQGNJuvEjBP3hyYeoofxpZSzWcqW6RSSkfIsqgqefPkfSi0FqqFiowWOT712xQFC6D8D7l/mu7hYVPPZFkkenP5RVi6D8LNOtsEQCV/5pfn5+YB5CnXFZoDlFEqDCgKo7AACugNJ/wATtPlltQ0LODGdzKhI3L36dcdcVr8MLudrYpMrgIcIz5yynPn5dK25P4uYn/DDnfl5bX9GbVdUit08SZwiZxk+dbabqEc8YkhYMjdCKh8UaOt3bPE3UjKnyYfdNVv8N9cNrcPaznarEjmeSuP2Br3XQrKpSj6l4/R5svddqjL0vz+y3zQbizR/tdrJCCFZsbSegIIIz+VSYNZgeTwklRpAM7QwJxXbUboRRPIeiKW/IZrGPFGS13NpcMovfYi6JZ/ZraKJ2BKKFJ6An0zU81Rkf2zU52KlmPX7xVEHbp0oxFJqOlENIDJAT8w3F1+hPNT+ldk8N79a4n4OKGYtdIPhXkfeNNIN1Y3EC/eeMhfxDmP2qttCsI/AtNv+WkwCxv8AxWt6nJhnskhUgr3J9atbSNVjuYlliOVP5g9wfWkbjPTRameTazWNzgzhBlreYY2TovlkAnHfnXA04vTO9NSW0HdC1RmXey7ZUYxzJ5MOv0PUU4ROCAR0NUrwPxgt3qBRckyWw8Y4wDLEcBx+JW51a2iz9UPuP61ChevVis1QeqDq1zsjOOp5Cp1Lmtz5cjsoP50At8S6sltASy+Iznw0j/nLcsH/AG8+ZrfhLUDMkgaJYTDJ4OF6YCq3L0BYjHpS5FfeO0U0427SSwP8KRAtJ9S6qPrTXwtblbcM33pWaZv/ADOVH/xxUKLl9rslvqd2qW8s00scK2+1fkPyjO5uyg8z7VMveCpmhtfBufCuoGeRpSCQzSc5PoOgHpTkv/f/AO9a6rQAfhzhxLZJN7tPLMczyydX5Y247IByAo3awLGqpGoRFGFVRgAegrVpAoJJAA/7+dYW8UoXByBy9c+VAdopcsygH5ep9fKuQlLeKpbZtOAw7CozzSx4d9oUnmo6jPr3NdAuWuR5qD+lUhLuLvYikDczYCjz/wCK4NeSxlTKq7GOMr/CfWoyy4+yu33cFc+RxUnWnBQRggu7DAH70Bzit91y6vzUYcKemT3qRMxExSIAO67mY9gOmB3rYwMLhXA+UptY+o6VveaesjBtzKw5ZXyoAc7rBcKS5O5SHJ8+3t7VLkikSZniUMrgZ54wfOpdvYogwFzzySeZJ8zmpQoCLFZ4lMgONygFfUd66PYxk7iik+eK71mgMAVmvV6gM16sZrxoD2a9ml/iLi+3s3VJt+5huwq5wM4ya4cXcUrb2gmiwzS4EXlzGcn0ArWNM5cOl37GUroLfXt3GUsM47+VBtd4otrMqJnwzdFAycefLtVV8J3d5NepMniSsG/zCSdu09QewFN3xa0bfCtwo+aI4b8B/sa6fpYwtjCb7+3uc31Up1SnBdvf2GHirVZY7Np7QB2wpBxn5T1OO9UjqBldmmlVsyNksVIBJ8qtH4Uax4sDW7HLRdM90PT9c0zcS6OtzbSQ4HMZXl0YcxivdVqxZuDXnv8AoztqeTBTT8dv2V38NeFjIyXfi7QjnCr1JHUN6VYvFURaznA6+G36Cq3+FuqmG5e2k5CTIwezryP5/wBKtqaMMpU9CCD9eVeMxyV+5fz4NMOMXRpd/PyV38GiPCn/AJtwz7Y5U+6g0WwiYoEIwQ5ABH1qi/t1xYTzxxOYzuKtyHTOV6+hqVb6BqF6dxWRgee6ViF/L/iui7FU5uxz0mc1OU4Q5ahtoKaDrEVjqDxxSb7SRgPQE9D9Dyq1JUzkYyDyI6gj27iq/wBK+FoGDcTZ/wBsYx+ppk4y0yeayeGylMcwChG3YyBjKlu2R3rkzJVyknB7fk68ONkU1NaXgFNpmmabJJOPBtncYYlhnHcKvUZ9KlaLrkNwgntn3oGIzgjmOowar7S/gs7kPqF0WbuqEsfbe39qfdC4ct7KNorZcKTlstuJOMZPrXGdg7xOCAR0NbZoZoc2VKnqp5e3aigqg5zPtBPkM0qK2W3Huc0f1yXEZHmcUi8ZTFLC4YHGE5kdQM88etRgXbHg26kvZWuZMWYkd0RTzkDOHwcdFyATnyqx1FL+m8W2c0yW8EwkkZcjYCQABz3HsaYVoUxJIQQqjLHz6AeZrkZmZU57WL7Tit3yWIB2gD5m7+wrjaYxFjn87VSHe3tVWbl0Cg8znn0zXG4X5JscsSAmpyxnxS2OWwD65rrDbgF+4c5IoCFJFGuCD4sjEbdxz9ceVTY4D4znHysgGfXnW1vaInNVAPnXDWNbgtVDTyBc5wOpOPIVVFyekSTUVtki3sgIhG+GAz/xXW1sY4+aLg+fU1jT7tZY0kTO1xuXIwce1SRUfToyrr1MithWorYVAZFZFa1tmqDNerFVxxpxzc210YY0QIu0ksCSwPlzGBWtVMrZcMTK26NUeKRZNYqPp12JYkkXo6hvzGak1m1p6NE9rYi/Ebie4tDGsIUBwTvIzzHYDpRvgrWzd2qSNjxBlXx/MO+PWoPxM0rxrJmA+eI7x7D736UofCTVdk7wE8pBuX8Q/wCP2rujVGeNxRXVHBK2VeTwt9GFvi9pO6OO4Uc0Oxvwnp+RqukuJZ/Bty5KhgsYP8O4jNX7reni4gkibo6kex7GqE0tjBdRb+RjlUNntzwa6sGziqcfMTmzq+G1S8SL60XSo7aJYo1ACjnjue5PmTUi9tVljaNuasCp+tdkYEZHQ86ya+O5Pe/J9dRSWl2KK4fuW0/UQr8grmN/wnof2NXoDnnVTfFzStk0dwo5SDa34h0J/P8ASnfgLVftFnGxPzoNje68s/UV35a5lcLl8M4MR8uyVT+UV78RbBrW+WePkHIkUj+cfeA/73q2NHv1nhjlXo6g/XuKXviXpXjWbMBl4jvHt/EKC/CTWgY3t3YAqd6ZPUHr19aWfmx1LzHp/Cw/DkOPiXX+nH4rcPkEXkY6YEn0+639DTfwhryXdurA/OoCyL5EenkaLSqkqMh2upG1hkH6Gqf1nR7nSpzLblvCJ+VwMjH8sgqV6vr5UnqS7f4WzdFjsitxff8A0uCc4Vj0wp5/Q1X3wp1BnW4jZiwDbwScnn1/vS1qnH93PGYjsQNybw1IY+nU9adfhroTW8DPKNrykEL3Cjpn360lQ6aZcfd60SF/OujwdlvYyXshVHYdVRiPoCRVG8G6bqEMP+LCXxEdmeWElizx5+dgOmRzIFWVxnPJ9t0yFCQkksu89iAhG0+f3unpXH4c4Fl4DdbeWaBlPkGbbn3XBr559EYdIul3o6nKSAEHzBGR/amQVXnDJKRNFnnbzPGPwghl/erAibIB8wDQgH4gk5qvuaWOIdBS9hEMrOqbgx2ci2Ox9KP6y2ZT6AVFBA60KDtA4XtbP/6eEI2MFycvj8Ro4tRFmA3Y5/8Ae1SLct/EMGgPNaAtuyfUdj71KhiVeSjHetVrotAdBW4rQVuKA3FVhxBCb/VhCv3I8KT5KvNj+uKs9etLwNjp7SOzqkkpJbJ3Me+AOwrpxp8DbS3LXQ5smHGkm9LfUZIkCgKowAAAPQdK6Cl2x40spWCrMAx5DcMZphBrGcJR9S0bQnGXpZtSrxbxvFaHw0HiTfy5+VfxH+lFeJtU+zWss3dRhfxHkv61U3BeiG+uiZSSg+eU92yeQ+v9K6saiMk7LPSjlyr5Rkq6/Uzrc8b382djFR5RpnH1rnZcdXsTc5d+OquP+kVdFrZxxqFjRVUDAAAoTxLwtDdoQyhJP4ZFAyD6+YraOXS3p19DGWJdriVnUzwjxMl7EWA2uuA6eR8x6Gk/4wabzhuAPONv3X+tMXBvBYsWZzKZHYbeQwuPbuaIca6b9os5Ux8wXcvuvOsYThXkJwf2ms652Y7U19wF+E+p+JaGIn5omI/8TzH708VSvwu1PwrwIeSzLtPuOYq6RUza+C1/vqesKzjqX66Gk8YZSpGQQQfrVBThrG+OOsMufdc/2NfQBqnPizABehsffjGfXHKtf+fL73B9mjL/AKEfsU13TLetpw6K69GAYfXnVM/E/SvBvCwGFmG4fi6N/Snv4X6n4tmEJ+aI7D7dR++PpXP4qaZ4lp4gHzRMG+h5H98/SvOO3RkcL+C5C52PxL5CnAmqfaLKJicso2N7ry/bFMFVV8INT2yy25PJxvUeo+9+mKtYVjlV8u1o3xbOZUmL3Hml/aLKVQMso3r7rzpF+EWp7J5ICeUi7l/EvX9KtpxkYPeq30vgCaK+8YOqwrIWXGSxBz8uO3XFa0WR5M65v4Mb6pc6FkF8ljSIGBB5gjBqlNe4JuYJmEMbPGSSjJ1A8j3GKu2sGsqMiVLevJtfjxuS2IPwz0O6tzK067EcDCk5OefP0p7kUEEEAg9j0rY1qazttdk3JmlVSrgoogR6Pbq25YIg3mEGalsa2JrRqzbb7miil2AHFugLeQhN7RyI3iQyr1SQdD7djSNrmpT6RMt3PH4sVyirdCPtOgA3r2G4DvVnXU6oN0jKi5AyxwMnoKA8U6hFH4ENxEJI7qXwTuxtBxkbh69KhRX+HGotdJeXRUqs9wWRT2AUDFWdpD5iX05UBhs0hQRxIqIvJVUYAotoLfKw8jQgH1Nz4r+hrgqc/wBa6XvOR/ViKxApzz7UBhRyG88scgPfrmpNl/EAxZQeRNYigAz3z5/tUiMYHLlQp1WuqCoGp36wRPK/3VGfc9hVX3Gp3t/IRHvI7JHyVR6mumjGlbt70l5Oa/JjVpa234LiX8/athVJOLyxkVm8SJuoySVb08jVvaDqQuII5hy3DmPI9xVvxXUlJPaZMfKVrcWtNeAXx3xGbSECP/WkyF/2ju1I/D/Bc94PGkfYjc97ZLP6j0qTxzmfU0hP3R4afngtVrRxBVCgYVQAOwAFdHM+nqio+qXXZz8tZFsuL0x6aKs1z4cSxIXhfxgBkrjDfTz9q7/DnitkcWs7Eo3KNm6q38pz2p41Pie1t/8AUmXd/KvzH9KpviK+jluZJYFKIzblzy5+eO3OtqHPIg4Wr4ZheoY81Op/KLK+LLkWajzlGfoKgfBxRsuD33KPpg1K19je6Mso5uqq5915P+xNAfhLqIS4eIn/AFVyv4h2/Ws4xf0s4+UzSUl9VCXhotoVmsCs18w+oZzWORHmDVc/F2/dRBGrsobcWAOM46Zx2o18LpGNgu4k4dwM+WeVdDx2qVbvuc6yE7nVrsVhr1s1nfOF5GOTensTuH74q89Kv1niSVDlXUH9OY96TPidww06rcQrukQYdR1ZfTzIqvtD4nubPIifAzzRxkZ9uxrulD6qqLi/uRwRs+ltkpL7WX6zYGT0qlOPNS+2XmIAXCLtG0Ek45sRjtyrhqHFV7e/5W4kNy2RAjPvin74e8IG1UzTAeMwxt7Ivl7nvXiFaxE5zf3eEe52PLfBBfb5YpfCnUvDuzEeQlXH/kvT96ty9thLG8bdHUqfqMUH03hC1gmMyR/5hJIJOdpPXb5Ufrlybo2WccTqxqZV18EituE+AZ7e6WZ5FCxk4C5JYds+VWSK9WKztula9yNaqY1LUTNYFaPMoIBZQT0BIB/KoGtat4AUKhklkOEjXqe5JPYDzrI1Cea0ZxnGRk9OdL6azK/iQyRmC42M0fPcrY/lPmPL1oRb6X9oszduzG6Kl1YEjaV6KB2HLnQBKz1//wBbLbktICV2bV5Jy+YMfL19aYzSylyDPZXAGPGRo2PmSMjP1BpmzQCxdcZwDxRGHdkB2naQjsDgqrHkSCRn3oTf61dyFoiRbNFHmYJ8xJ3YOxj0XZ82etT5OGC4ZD8iLcOykdfDYKcr67hUzT9A27nuJPHmbIdwu1SCu3G3J7evWoBK1HT2RceJI43t4zMpmYhACGEZzlv8wAYFGeNbdG0otK7RmJI5UdhllkTBQkeZIANOCxhfugD/ALih2t20MkMiXABhIy+7kMDnkn0oUrHRPiy1zNbwC2w7kLK2Se3MqB/Wrb0M4ZxS21vbWVuZIIY1QbT8ijJDEAHJ596YNGOHb8I/ehCBcD53/EaxCmB/Wg3F2qyxTPFBGDIykxu33A+4BVYeoJ/Kly5ea7ciWVkg8SGF40O3O7Il59eo5UA9DUIt7p4qb0Xe67huVeu4jyofw7xTHdO0axyxMBvXxVx4keSN6ea8qTI9IWGBGQHxd93bO5JLsArlFY98bQBRThyKcyWFzeXEXzIYbeGFOWCoBDtnPLbz9aFCPxNkItUA6GTn+RxRbgaFFsojHj5hlyOpbPPP9q6cS6V9qt2jH3/vJ+Idvr0qr7W9u7NmVDJEc81wcZ/LFfRpr51HLi9NM+bdPk38xraaLf1fSormPwphlc5BHUHzB7V20vT47eNYohhF9c8z3qpTxlfjmZWHulMvCnHrSSLFdBfmOFkXlz7Bh/WvNmHdGHfa9j3XmUyn2035Yv8AHMjR6k7ryZSjKfpyrjJqeoXpwGlceUeVX645UxfFbSTmO5Ucv9N/T+U/0pk+H9+klnGqYDRjY4HXPmfQ10u9RohYo7fb4OXkOWROty0n1+RO0v4bXD85nSIeX3m/Tlmm3TuA7KAbpB4hXmWlPyj6dMU0g0p/E/UBHZmPdhpWCgd9ozu+nSuVZF181Det+x1vGpog563r3GTTrmCaMiBkeIZQhMbR5jAql+INNksbshcrtbfE3mM8v7EU6/B+MiGdv4S4A9wBmm7XtEhu4/DmXP8AKw+8p9DXqFixrpRfWJ4nW8mmMl0YJ4Y43guEAkZYpgPmVjgE+anpg+VEtT4ptYFJeZCR/CpDMfYCq81D4Y3Ck+C6SL23Ha31Fa2PwyumP+Y0ca9zksfyr26MVviU+nseVflJcLh19wLr2qS6jdAqpy2EiTrgev7mro4e0wW1vHCP4F5nzPc1B4Z4TgsxlAWkPWRuv08hR+scnIjNKEFqKNsXHlBuc39zM0Nu9AtpG3SQRM3XJUZPv50Rr1cik12Z1uKfdHC00+KL/SiRPwqo/YVJribpA20ugb+XcM/lQ/XNYMOxI08SaQ4RM46dST2Ao233CSXYLVHvr+OFd0rqi+bHH5UtXWsXcM9utwkaxO21mQkgk9ASemKiXd8v2+bxYXndAqwxqu4AHqefIZPeoUZ5tYT7O88JEwVScKRzx2oE1/eXERubdlijALJGwyzgddx7Z7Yrnplk63PiOkdtHOpQw7sl27HA5A1O4HfEDwN1hkaM+2eX6UANg0NLmzNwxLXLqXD5PysOgXyAx0qPeXkj/YbhHWMuhiaRxkKx659TjFH+ErZ4o5InUhUlcIT3U8+Xpzrrp2hKkDwS4kjZ2YAjoCcgfTzoAabFIriAySSXNw7ELlgAgx8zbRyxU7hiBkSaJ1IVZX25HVWOeXpzqXpuiwwEmJMMeW4nJx5ZPapbXC7ghZd5GQuRuI8wOuKADRcPA2y28rE7HLKyEgjmSMHseeKMQxhVCjJCgAEnJ+p7mgWtapcx3tnDFEHgl3+M+CSmBy59BR2aVVUsxCqBkljgAepqFMtXNjQjSOK7O6cx29zHK46qp548xnr9KV9e4qupbubTbGMJcKV/z3OVWMqGZvQ5OBQD09IvxV4nS0tGjdGdrlJI1xjAyMEtmpfw+1O5kS4gvGD3FrL4bOP4gRlTRfXdLjuImR0RmKOqMwztLDGRQFQ6Zq2q6ikEKxeHajww7hcBlQg82PXp0FXZpP8AqN7f1pWbXrSySG1kuE8RVSMIvMk9BkDkOZpr0NPnf2/rQgs8dptlV8fdZW+gIz+maXtPPjJO8A3q7JNGR3KOScVYPEdspkUsM8u9QbeJUUKihVHQAYAzzOKFBbaKzGUZCg3S3EZ6/jBHr0+tb6ZwlBDctcIZScsUjZyY4i5y5jXsTRhTXVaA6rWzID94A+4BrlC+eZGOfSq6udUmsNQcyFnjc5wSfmQ9CvqK2opdu0n1X/phdcqknJdGWW1uhGCiEeRUVVvxD0VLaZHhG1ZATt8mB549KcDx1Zhd29if5dvP+1IWtajLqNyoRTz+SNBzwPM/1NduFXbCe5dI+dnHm2VTglHrLxotaCFbq0RZeYliXd7kdffvVWXVvdaXcEqSv8r4yjr69s1bun2/hRRxjnsRVz7Cus8Kuu11V1PZhkVz05PLclrcX4Oi7G5sYvepLyVo3xOn24EUW7+b5v2oPaWl3qk+4kt5ueSIPIdvpVpDhazzn7NHn2orBCqKFRQqjoFGBW31dUF+KGmYfSWzf5Z7Rx0XTUtoUhj+6o69ye5Puan1zdgoyxCj1IA/M1sp79vMdPzr57bb2z6KSS0jas1zllCqWYgKoJJPYDrQJOLI+TGKZYScCUr8vofMD1qAYhWQaVNRmlmuxamTbBIniBk5MVHVQfU16G3+xXcaIzeBcArhiTtkHTBPmM1QTpOIizutvA84jOHcEAZ7hc9TUax1ae7tJvCAjuFYpjpt59TnvjNa8GTiMTWzkLLHK5IPIlWJIYZ69ai212v+IzxxnCTpt3Dp4gBzg+dAQtV0+38IxW0bTXSgFpVJO1hzJZ+mfSpVzqHOxviMxhTHKR/Dnlk/UV20i3vYofsywomMgzluRBJO7HUtz70T0bQTbRyIJDKjA7Y3AwCeZz7mgB/Gmoxy2/hwsJZSVdQhyQF5ljjoKkGyecQ3lq4jmaMBtwyrr5MPQ96iwRTbGjhsVt5HBVpCRsGeRII5n2pj0uyEMMcQOQigZ8/OgIFjpEhlWe6kWSRARGqDCJnqRnmTRWG3RCxVQC5yxHc+ZrpUa+1GKHnLLHHnpvYDPsCaFJWaxXK3uFkXdGyup6MpBH5iquPH13qEslhZxC3uRI6tKTuCRLkFvxk4GPWhC1jVKce8ZQW+uW08W6ZoUaKZE65OQFXPInn0rbWNPvdGuLa6N7JcxSyBJg2cc/ME9OfX0or8WdJhgksbqKJEc3ieIwUZbJB+bzoAvxLxlPFaWVwkRh8edEkjlHzKpYjH1HOovxFRr2+tNMDlYXDTT7Tgsq/dX2/vUj42LnTtw/gnhYf/ACA/rUHVrgQ67YzSEBJ7Yxhj0DY6Z9eX50KQfiDwzb2C219ZR+C8E0akKThkY45+v96MaEg/x3Um7mC3I+oXNY+KcgmW2sEIM1xPGdoOSqIcsxx0Fd9HiI1rUWwdvgW6hsHBIA6HoaEPcK/+4av/APeh/wD1ovxBf+BbTzd443Ye4HL9ajaJpTxXN9K+NtxKrpg89qrjn5Go3H3/ALfc/gBPsDlv0qFFnhn4cW8fh3NyXmuWxK2ThVY8+Q6nHrVnaAv3z60vRatA7JGk0bOUVgqsCdoVcnlTPoaYiz5kmhDnxBH8gbyP70FBpov4t0bD0pTYZFAdywxz9qyk2cgcuXL6VHjIPIdx37EdK2Tn06/eH7H9qAkW8hzz7gEf1rhreixXSbJQcj7rD7y+3p6VtCflRh2OD7VOBr1GTi9xfUkoqS0+wjr8NlzzuDj8POmzQdBhtFxEvzH7zt94/XsPQVMmlCIzscIqlmPkAMk/QCs2V0kqLJGwdHAZWHQg9xWtmTbYtSl0Mq8aqt7jHqSlrYVoxwCT0HU+1KeofEGBGIhimukRQ8skCgrGM455IyeXSsDccRVffE7jGe3eGysRm7nxzxkqp6YHmfPtg08WF4k0aSxMGjdQysO4NVxxPtteIbS6m5QzRiNXPRX5jmfqPzoCBwPbzTi+0fU5H8U4kDb8sDyJ2k9R/F5V0tGutBu4Y5pmuNPnbYGbOY26Dr0I5ehGaIfE2M2V7Zaog5Kwhnx3U9yfLBxW3x21GL/Do0DAySyRvEAeeME7h6c8VSD3xPbtJaSqnMlcjHcDnj60JsYri9gUtNHFAy4KRjJwBghieQPKjmh7hbQb/veFHu99oqHccL27uW2su7myqxVW9wKADnHgW89ssjC2lMYzzZ484YjHUUxa/phuIgqna6urox7Ef8ZqdbxKihUAVVGAB0ArpQAHia0iPhvLbPMejNFkMv5cyKiWVoZZoDFA0FvAWb5xhnYjHIdfqaaQa08dd2zcu/GduRux5464oBa484qeyWBYYhLPcSCONScDtknHPFNEZOBu64GceffFV5x1xNBFewpDbG91CIHw0H3Y9w5lvI4qJD8Tbm2mRNVsTbRucLKpyAf93bH1zQFoZodxBqq2ttLcMpYRIW2jln0qsuMzNpeoJqkDNNZz4Ey5JAB8u2COYPnmmj4l6gkmiXEsTBkkjXaR3DMv96AkNxnjSP8AEWQKTGWWPORnJCjP0pV4c4CiuoRf6xK0ssy78O+xI1PMAeXL6UQ4g0V34cWGMZZYI32jqQPmOPzpd+HnBMOpWkc93dzT7Rs8EPgR45AHvQEbhXU4dN1lLWxuftFncYBUNuCOc4wRyJGOo7Hn0o9wZbCDiPUYyOcke9fqVY/vUy7ubexvbSx0y3g8WRszkLuZIx5nsevP0rvf6VKvEUFwiMYngZZHH3RhSBk+ecUBt8boC2lOw6xyxv8AkedRfiuTLo0c6jcUMEvL3XJpz4k0hby2ltnYqsgwWGMj1Ga72NmsUMcK80RFQbueQBjnQCLquo/4zo84tI5N+Y1UMMbmXbnb6CjnEHCUV9aRQXOVeNUIdMbkcAA4z1FMfIDlhQPLkB+VY3UAs8K8EwWLNIrSTzsMGaY5YL5L5CmJjWXbzqNcXAXr9B5+1QpljQDjLSJLy1a3jk8IuV3Ngn5QckcvOiMcxO47cbjgZpa4rubiTZZWrATzbi8vQRxDkW9yeX1oDhwnwHBp7M8bvJKy7dzYwAcZ2ge1WjZx7UUegquvhnZuLSCORizB3GeZ+UHlzParMAoQzSrfw7JGHY8x9aaqEa9b5UOOo6+1AAghJPP2I613hjAx51otRdcvzBbTTKu9o0LBemT6+nOhQogqPqeqQ2yeJcSLEmcZY9/IeZpH1jWrtoJYbkC3kzA++EnBt2ZRKUbrkZIPlUCKb7TOkFpL9tFq3j28kysUPZ4ZHIwTjBVvWgDOtcUGK9t5bdWura6jELbT/lby2BtJ5BsciO9d+INelht9RgRVhltlVoigwPBfA3gfzKd2ahNvaN7O4sRYm6YtDLG4aP7SPmQ/7WJAPrWLvVUnWC5IDXEANvfW+CXMLfLJlepwQGB9TQEm40JtPgS+sp5pTGivPHLIzrPGQC5AJ5MBzFS+BWigurm2QDwblVvIP90bjEinz2nt61Hm07U4IHsrdIrm3ZWjhndyrxRsMBZFx820HkfSj2m8LRxpYgs3i2a7VdeW4EfMreany9KEIfBX/pbi505vuoxntvLwXOSo/CxxjyxRvifh6G+gME45dVYfeRuzKf6VP8Fdwfau8DaGx8wB6jPl6UG4r4xtdPVTcs25wSiKuS2OvpQpXmt8Ba00JtFu0uLUkY3thsA5XO4E8sDvRPgv4TeE6XGoyiZ48bI9xKLjpuLdQOuByoPrfxmuGQtZ2myPp40gLc+3T5QfrWulcKarq8YnvbtoYX5ohzkjzCDkB71SFtQ8SWjzi3S4iaY5wisCeXX6+lFgaoyXgSfRZU1CLZeRRc3UghlB6tj08+1W7ZXqX1n4kLkJPGQrDkykjH0INQHTX+ILeyj8S6lWNT90HmzfhA60C0b4nabcyCNJyjnkPFUoCewBPeq7+GOjm41GaLUibhrNCsayksB8x54PUd/rVkcY8CWt7Ay+EkcwUmORFCkEDkDjqp8qpQX8VOKbrTntZ4iGtyWSWPA+ZsZXJ7CtPhXwu2V1S5ld7m5UsAWOFRzkDn+3QUB4dd9U0W6sp/mubUlVJ5klPuc//wAfpTb8IdYFxpkQP34P8lx3G37pPuKEK94S4wSyvdQMsEs93JMyoEGTtDHlnsP6Uwa5bavrERie3hs7ZjnMvN8DmD6H2xUri3h65s78arp0QlLDE8Hn2LL74HTvWLvjW/vUMFnp00UkgKtLPlVQHkxGetAMvCWmQvpotGmS8jVWhd15j2HkVzyqoeJZZ9OhuNGlDSRyujW0nYKWHL16dOxq5+B+G10+0S3Db2GWkfsznrj07fSi9zZRSFWkjR2Q5QsoJU/7SelAbafHthjXH3Y0XH/iBSHffCeEzPJa3VxaCQ5ZIW2r9MdvSrCzWM1CgDhXg+2sAxhDPK/35pDukb69h7UfzUbU7xYYpJZGCKiklm6Dlyz9aW/h1xYdQtg7qRKoxIwQqhOf4POgGwmtHYDmeVeJqBMviSlTzRACR5k+fpQHS8mVon2kEY7VFW7cBCFGzkuT1Pr7Vm8t1RJCvLcACB0HPsK6XQ/01/3D9BVIR9QAyxkPIckUH9axEvzAn+BB+fWuXiFlbCkuT8xPYZ6CpPh8mz/F+2MUBFZQdoYkDBPI9cml+wuAEu7oD5nfwYvZDsUD3cZpkliAXkMsqtt/I4qvvh5b3cscf2pNkMDOY0IIaSRmOWcHsvb1qAszhOx2IP8AYoX69W/U0xVGsINiAd+/uetSaoPVzlj3Ag9DXSvUAozRFGKntWksYdWRhlWBUj0NGdctcjeOo6+1BgahRD4kvfBiiglR3nhfbHhSRPbt8r4P8wQnI7MKIwWd4Ugt4FjNoJEcXCsFJhGco6DmW57c+lMWpxTMoNu6JIpJAkXcjZGCG7j3FacN2LW1tHFLIrOCxLDkuWYthc9hnlQEKDg1RLGzXM8kEL+JDA5G1G7fNjcwHbJpkjtkDtIEQSN95woDN7nvUK9vzHJGCmY3O0sMkq3bI8vWiANAdRW4NRXuUU4Z1U+RIFdGk+UlRu5EgA9fTNASFNRNS0iC42faIUl2Hcm8Zwe+KWJtcmumjhtsxMQTKT1XHbNZnN1YkSNKZ4cgPnqP7VSHT4oaOZdKmjgQAptkCKoGQhywwOvIUX4L1yK8tIpYSOSKrr3RgMEEUTtrhZEV0OVYZB9PWkPW/hqTM0+nXLWUj82VSQhPcjb09qAc+JNQit7WaS4IWPw3BB/iyMBQO5NJXwHdzYSZGI/Hbw/b+LFAdS+H20rLrOqBox23NlvQbuf1Ap30Di/SlVLe2uYkVRtRTlR+ZGM+tALnxDlfTNRg1SJd0Uo8K4Ud/wCmSOhPcUcf4s6asXiLK7NjIi8Mhyew5+vej3FeiLe2ktu2P8xcofJxzQj696WPhVcx3Fr4c8Mf2q0bwXLIN2BnYckehoU4/BrSJUW6vJkMf2qQsiHrtLFskfXFMPCvCQsri6ljlzHcNuEWMBDknr360yZrI59OdQGwNazXAUZdgo5DLHA9PrULV9VhtojLcOI0GBk5JJPQKBzJ9BS7NxLaX0csKxu8qIZkgnjeMuU+ZSMjpkCgHGgKa4/+JNZsqhDAJYnB5sQcOD7Zpa1PiJ72PTI43a3S+ZhMyHDDYPmjRuoJORmousaFDpl7p93C8uxpjbuskjPycNggseXPGRQDHqfGLLLJHaWkt4YeUzRlVRDgHaC33mwc4FB9Z4nlun09bKYxW974scj7f8xGUZIGeSuACKXLGFLeW5ttRvbi3UTyOkUQdRMjncGEiDc5542+lMGncPySW9k8MC2whuzMsbE7vBIIy+efiMDkiqDfT9HWz1WO2RpHt7q2kLJM5kBePv8ANnmc1K+Ftyi20tuGXfDc3IKA8wviNg47CmS90pJLmG5JIeDxAmOhD4zu/KuRgtrd2lEccbzMFZ1UbnJ6ZI6+dQBQmh8gdJGZV3BwO/QisrqANw0GOaoHLe5PL9K1vNVhiIWSVVY9ief5dqAyLbIO8/MxBOPToK7OBkHuOlD9Q1TZIsKIXlddy/y+7HyodDqc+x0fb43ieGhXp0yT/wCI/agDhlGdoIyOoyM/Wh0OrI8piUN0J34+U46486G3+mCAhoQzSuDHjPNs/eYk/wDedSbUsgaWbYqohCqhyFUc2yfOgMarq/hyLEi7nKtI/kkajqfUkgAd+flRDhESTJFLMMMVDsPInmo+gpftLcvkN/q3BEk3+2Mf6aenmB71YlhbeGgHfvQEkVmvCvVSHq9Xq9QGrrnkehpXv7fw3x2PMV6vVGDkprne2oljZG6EdfIjoRXq9QoJ0biNGKQyZMmdu7HI45A+9FNL1Eu8kbqFkjPMDmCOx/4r1eoQXtD0lLmSd7jcxVyMZqZPDJYHxI2L2+QGRjzX8Ner1UGuolYJ4r2P/Sl5OPxd8U2yIrqQwyjDBHoa9XqAXOHZTbzvZucqcvEfTrg01Ieder1ClMaLoH+MapeS3rsYrdyixg4zhiqr6LgZOOtPl38NtMdCn2VU5Y3ISGHqDnr716vVACuA7uWzvZdJnkMoRfFt3PM7O6nyp6laKFZJSqoAC8jKvM47nAyTWa9QCrpPxItp544ljlRZjtikbbhj2BUEsufWo8CT6jdXqtdTW0NrL4KJAVBJxku7EHPsKzXqoI3GEb20eny3Uv2lbW5BmYrglXysbFejMuR0pj4h4jSGS18NElluJVjXIwRGQS53EDHIdKxXqgAllwaWS6tnZo1iujPZzIRujLYY8uw3Z5dxU5eDWnZX1K6a7MZBjVV8NFIOdxHUt65r1eoBreMMQSqsR0JUEj2JHKtuter1AcL1QY3DZClTkjqB3x60t6mUNvZeESU8VNpbrj19a9XqqITItxvborjcI0Vc9M88ZoDfeGIzCq+JKzqJZmH8RYZ255+ler1AHLbHj3Ep6RqsY9lXJ/ehEd34UkBdSxdHcAY5u5OM+XI4zXq9QBCSwmLRsJACA3iHrjdjknl0odxlZzPaeDaYDs6DLHooIJJ8896zXqhRk4Q0YxrvkcySH7znqzYxnHZR0ApoFer1UhmvV6vU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0022" y="0"/>
            <a:ext cx="9174021" cy="6880516"/>
          </a:xfrm>
          <a:prstGeom prst="rect">
            <a:avLst/>
          </a:prstGeom>
          <a:noFill/>
          <a:ln w="9525">
            <a:solidFill>
              <a:schemeClr val="tx1">
                <a:lumMod val="85000"/>
                <a:lumOff val="15000"/>
              </a:schemeClr>
            </a:solidFill>
            <a:miter lim="800000"/>
            <a:headEnd/>
            <a:tailEnd/>
          </a:ln>
          <a:effectLst/>
        </p:spPr>
      </p:pic>
      <p:sp>
        <p:nvSpPr>
          <p:cNvPr id="6" name="ZoneTexte 5"/>
          <p:cNvSpPr txBox="1"/>
          <p:nvPr/>
        </p:nvSpPr>
        <p:spPr>
          <a:xfrm>
            <a:off x="214282" y="1857364"/>
            <a:ext cx="8572560" cy="38164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 smtClean="0">
                <a:solidFill>
                  <a:schemeClr val="bg1"/>
                </a:solidFill>
              </a:rPr>
              <a:t>9</a:t>
            </a:r>
            <a:r>
              <a:rPr lang="fr-FR" sz="3200" b="1" baseline="30000" dirty="0" smtClean="0">
                <a:solidFill>
                  <a:schemeClr val="bg1"/>
                </a:solidFill>
              </a:rPr>
              <a:t>e</a:t>
            </a:r>
            <a:r>
              <a:rPr lang="fr-FR" sz="3200" b="1" dirty="0" smtClean="0">
                <a:solidFill>
                  <a:schemeClr val="bg1"/>
                </a:solidFill>
              </a:rPr>
              <a:t> </a:t>
            </a:r>
            <a:r>
              <a:rPr lang="fr-FR" sz="3200" b="1" dirty="0" smtClean="0">
                <a:solidFill>
                  <a:schemeClr val="lt1"/>
                </a:solidFill>
              </a:rPr>
              <a:t>forum des Comites de Sécurité et Sante au Travail (CSST)</a:t>
            </a:r>
          </a:p>
          <a:p>
            <a:pPr algn="ctr"/>
            <a:r>
              <a:rPr lang="fr-FR" sz="3200" b="1" dirty="0" smtClean="0">
                <a:solidFill>
                  <a:schemeClr val="lt1"/>
                </a:solidFill>
              </a:rPr>
              <a:t>Cotonou –Benin </a:t>
            </a:r>
            <a:endParaRPr lang="fr-FR" sz="3200" b="1" dirty="0" smtClean="0">
              <a:solidFill>
                <a:schemeClr val="lt1"/>
              </a:solidFill>
            </a:endParaRPr>
          </a:p>
          <a:p>
            <a:pPr algn="ctr"/>
            <a:endParaRPr lang="fr-FR" sz="3200" b="1" dirty="0" smtClean="0">
              <a:solidFill>
                <a:srgbClr val="FFFF00"/>
              </a:solidFill>
            </a:endParaRPr>
          </a:p>
          <a:p>
            <a:pPr algn="ctr"/>
            <a:r>
              <a:rPr lang="fr-FR" sz="3200" b="1" dirty="0" smtClean="0">
                <a:solidFill>
                  <a:srgbClr val="FFFF00"/>
                </a:solidFill>
              </a:rPr>
              <a:t>LAMINE Abdoulkader </a:t>
            </a:r>
          </a:p>
          <a:p>
            <a:pPr algn="ctr"/>
            <a:r>
              <a:rPr lang="fr-FR" sz="3200" b="1" dirty="0" smtClean="0">
                <a:solidFill>
                  <a:srgbClr val="FFFF00"/>
                </a:solidFill>
              </a:rPr>
              <a:t>responsable </a:t>
            </a:r>
            <a:r>
              <a:rPr lang="fr-FR" sz="3200" b="1" dirty="0" smtClean="0">
                <a:solidFill>
                  <a:srgbClr val="FFFF00"/>
                </a:solidFill>
              </a:rPr>
              <a:t>Prévention</a:t>
            </a:r>
            <a:r>
              <a:rPr lang="fr-FR" sz="3200" b="1" dirty="0" smtClean="0">
                <a:solidFill>
                  <a:srgbClr val="FFFF00"/>
                </a:solidFill>
              </a:rPr>
              <a:t>  </a:t>
            </a:r>
            <a:r>
              <a:rPr lang="fr-FR" sz="3200" b="1" dirty="0" smtClean="0">
                <a:solidFill>
                  <a:srgbClr val="FFFF00"/>
                </a:solidFill>
              </a:rPr>
              <a:t>Sécurité</a:t>
            </a:r>
            <a:r>
              <a:rPr lang="fr-FR" sz="3200" b="1" dirty="0" smtClean="0">
                <a:solidFill>
                  <a:srgbClr val="FFFF00"/>
                </a:solidFill>
              </a:rPr>
              <a:t> et Sante au Travail</a:t>
            </a:r>
          </a:p>
          <a:p>
            <a:endParaRPr lang="fr-FR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page int 1 copi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8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899592" y="332656"/>
            <a:ext cx="5760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3" name="Picture 5" descr="C:\Users\lamine\Desktop\1424874272.refsantesec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471" y="-24"/>
            <a:ext cx="1714529" cy="947436"/>
          </a:xfrm>
          <a:prstGeom prst="rect">
            <a:avLst/>
          </a:prstGeom>
          <a:noFill/>
        </p:spPr>
      </p:pic>
      <p:sp>
        <p:nvSpPr>
          <p:cNvPr id="19" name="ZoneTexte 18"/>
          <p:cNvSpPr txBox="1"/>
          <p:nvPr/>
        </p:nvSpPr>
        <p:spPr>
          <a:xfrm>
            <a:off x="899592" y="332656"/>
            <a:ext cx="5760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5.Composition du CSST</a:t>
            </a:r>
            <a:endParaRPr lang="fr-FR" sz="2400" b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34" name="Ellipse 33"/>
          <p:cNvSpPr/>
          <p:nvPr/>
        </p:nvSpPr>
        <p:spPr>
          <a:xfrm>
            <a:off x="2357422" y="1714488"/>
            <a:ext cx="4500594" cy="4143404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Rectangle 35"/>
          <p:cNvSpPr/>
          <p:nvPr/>
        </p:nvSpPr>
        <p:spPr>
          <a:xfrm>
            <a:off x="3643306" y="3429000"/>
            <a:ext cx="1928826" cy="571504"/>
          </a:xfrm>
          <a:prstGeom prst="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smtClean="0">
                <a:solidFill>
                  <a:schemeClr val="tx1"/>
                </a:solidFill>
              </a:rPr>
              <a:t>Président CSST     (DG)</a:t>
            </a:r>
            <a:endParaRPr lang="fr-FR" sz="1600" dirty="0">
              <a:solidFill>
                <a:schemeClr val="tx1"/>
              </a:solidFill>
            </a:endParaRPr>
          </a:p>
        </p:txBody>
      </p:sp>
      <p:sp>
        <p:nvSpPr>
          <p:cNvPr id="37" name="Rectangle 36"/>
          <p:cNvSpPr/>
          <p:nvPr/>
        </p:nvSpPr>
        <p:spPr>
          <a:xfrm rot="18966167">
            <a:off x="1785441" y="1878919"/>
            <a:ext cx="1618909" cy="637143"/>
          </a:xfrm>
          <a:prstGeom prst="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smtClean="0">
                <a:solidFill>
                  <a:schemeClr val="tx1"/>
                </a:solidFill>
              </a:rPr>
              <a:t>SG CSST (Responsable SST)</a:t>
            </a:r>
          </a:p>
        </p:txBody>
      </p:sp>
      <p:sp>
        <p:nvSpPr>
          <p:cNvPr id="39" name="Rectangle 38"/>
          <p:cNvSpPr/>
          <p:nvPr/>
        </p:nvSpPr>
        <p:spPr>
          <a:xfrm rot="20486251">
            <a:off x="3349319" y="1155130"/>
            <a:ext cx="1067346" cy="571504"/>
          </a:xfrm>
          <a:prstGeom prst="rect">
            <a:avLst/>
          </a:prstGeom>
          <a:solidFill>
            <a:srgbClr val="92D05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smtClean="0">
                <a:solidFill>
                  <a:schemeClr val="tx1"/>
                </a:solidFill>
              </a:rPr>
              <a:t>Agent de Santé</a:t>
            </a:r>
          </a:p>
        </p:txBody>
      </p:sp>
      <p:sp>
        <p:nvSpPr>
          <p:cNvPr id="41" name="Rectangle 40"/>
          <p:cNvSpPr/>
          <p:nvPr/>
        </p:nvSpPr>
        <p:spPr>
          <a:xfrm rot="16810455">
            <a:off x="1421708" y="3280516"/>
            <a:ext cx="1047308" cy="571504"/>
          </a:xfrm>
          <a:prstGeom prst="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chemeClr val="tx1"/>
              </a:solidFill>
            </a:endParaRPr>
          </a:p>
          <a:p>
            <a:pPr algn="ctr"/>
            <a:r>
              <a:rPr lang="fr-FR" sz="1600" dirty="0" smtClean="0">
                <a:solidFill>
                  <a:schemeClr val="tx1"/>
                </a:solidFill>
              </a:rPr>
              <a:t>SPG/SPY          1CM et 2E</a:t>
            </a:r>
          </a:p>
          <a:p>
            <a:pPr algn="ctr"/>
            <a:endParaRPr lang="fr-FR" sz="1600" dirty="0">
              <a:solidFill>
                <a:schemeClr val="tx1"/>
              </a:solidFill>
            </a:endParaRPr>
          </a:p>
        </p:txBody>
      </p:sp>
      <p:sp>
        <p:nvSpPr>
          <p:cNvPr id="42" name="Rectangle 41"/>
          <p:cNvSpPr/>
          <p:nvPr/>
        </p:nvSpPr>
        <p:spPr>
          <a:xfrm rot="872710">
            <a:off x="3330830" y="5777239"/>
            <a:ext cx="1128237" cy="500066"/>
          </a:xfrm>
          <a:prstGeom prst="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smtClean="0">
                <a:solidFill>
                  <a:schemeClr val="tx1"/>
                </a:solidFill>
              </a:rPr>
              <a:t>Siège             2CM et1E</a:t>
            </a:r>
            <a:endParaRPr lang="fr-FR" sz="1600" dirty="0">
              <a:solidFill>
                <a:schemeClr val="tx1"/>
              </a:solidFill>
            </a:endParaRPr>
          </a:p>
        </p:txBody>
      </p:sp>
      <p:sp>
        <p:nvSpPr>
          <p:cNvPr id="43" name="Rectangle 42"/>
          <p:cNvSpPr/>
          <p:nvPr/>
        </p:nvSpPr>
        <p:spPr>
          <a:xfrm rot="20696606">
            <a:off x="4608053" y="5859664"/>
            <a:ext cx="1143008" cy="428628"/>
          </a:xfrm>
          <a:prstGeom prst="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chemeClr val="tx1"/>
              </a:solidFill>
            </a:endParaRPr>
          </a:p>
          <a:p>
            <a:pPr algn="ctr"/>
            <a:r>
              <a:rPr lang="fr-FR" sz="1600" dirty="0" smtClean="0">
                <a:solidFill>
                  <a:schemeClr val="tx1"/>
                </a:solidFill>
              </a:rPr>
              <a:t>Camping           2CM et 4E</a:t>
            </a:r>
          </a:p>
          <a:p>
            <a:pPr algn="ctr"/>
            <a:endParaRPr lang="fr-FR" sz="1600" dirty="0">
              <a:solidFill>
                <a:schemeClr val="tx1"/>
              </a:solidFill>
            </a:endParaRPr>
          </a:p>
        </p:txBody>
      </p:sp>
      <p:sp>
        <p:nvSpPr>
          <p:cNvPr id="44" name="Rectangle 43"/>
          <p:cNvSpPr/>
          <p:nvPr/>
        </p:nvSpPr>
        <p:spPr>
          <a:xfrm rot="1177698">
            <a:off x="4536815" y="1261547"/>
            <a:ext cx="1643074" cy="500066"/>
          </a:xfrm>
          <a:prstGeom prst="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 smtClean="0">
                <a:solidFill>
                  <a:schemeClr val="tx1"/>
                </a:solidFill>
              </a:rPr>
              <a:t>Maourey/Toumo 1CM et 2E</a:t>
            </a:r>
            <a:endParaRPr lang="fr-FR" sz="1600" dirty="0">
              <a:solidFill>
                <a:schemeClr val="tx1"/>
              </a:solidFill>
            </a:endParaRPr>
          </a:p>
        </p:txBody>
      </p:sp>
      <p:sp>
        <p:nvSpPr>
          <p:cNvPr id="45" name="Rectangle 44"/>
          <p:cNvSpPr/>
          <p:nvPr/>
        </p:nvSpPr>
        <p:spPr>
          <a:xfrm rot="1645517">
            <a:off x="1465586" y="4515115"/>
            <a:ext cx="1000132" cy="500066"/>
          </a:xfrm>
          <a:prstGeom prst="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chemeClr val="tx1"/>
              </a:solidFill>
            </a:endParaRPr>
          </a:p>
          <a:p>
            <a:pPr algn="ctr"/>
            <a:r>
              <a:rPr lang="fr-FR" sz="1600" dirty="0" smtClean="0">
                <a:solidFill>
                  <a:schemeClr val="tx1"/>
                </a:solidFill>
              </a:rPr>
              <a:t>Agadez 1E</a:t>
            </a:r>
          </a:p>
          <a:p>
            <a:pPr algn="ctr"/>
            <a:endParaRPr lang="fr-FR" sz="1600" dirty="0">
              <a:solidFill>
                <a:schemeClr val="tx1"/>
              </a:solidFill>
            </a:endParaRPr>
          </a:p>
        </p:txBody>
      </p:sp>
      <p:sp>
        <p:nvSpPr>
          <p:cNvPr id="46" name="Rectangle 45"/>
          <p:cNvSpPr/>
          <p:nvPr/>
        </p:nvSpPr>
        <p:spPr>
          <a:xfrm rot="2508002">
            <a:off x="2382235" y="5311976"/>
            <a:ext cx="848730" cy="428628"/>
          </a:xfrm>
          <a:prstGeom prst="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chemeClr val="tx1"/>
              </a:solidFill>
            </a:endParaRPr>
          </a:p>
          <a:p>
            <a:pPr algn="ctr"/>
            <a:r>
              <a:rPr lang="fr-FR" sz="1600" dirty="0" smtClean="0">
                <a:solidFill>
                  <a:schemeClr val="tx1"/>
                </a:solidFill>
              </a:rPr>
              <a:t>Diffa     1E</a:t>
            </a:r>
          </a:p>
          <a:p>
            <a:pPr algn="ctr"/>
            <a:endParaRPr lang="fr-FR" sz="1600" dirty="0">
              <a:solidFill>
                <a:schemeClr val="tx1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 rot="19452003">
            <a:off x="5772887" y="5454837"/>
            <a:ext cx="714380" cy="428628"/>
          </a:xfrm>
          <a:prstGeom prst="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chemeClr val="tx1"/>
              </a:solidFill>
            </a:endParaRPr>
          </a:p>
          <a:p>
            <a:pPr algn="ctr"/>
            <a:r>
              <a:rPr lang="fr-FR" sz="1600" dirty="0" smtClean="0">
                <a:solidFill>
                  <a:schemeClr val="tx1"/>
                </a:solidFill>
              </a:rPr>
              <a:t>Dosso   1E</a:t>
            </a:r>
          </a:p>
          <a:p>
            <a:pPr algn="ctr"/>
            <a:endParaRPr lang="fr-FR" sz="1600" dirty="0">
              <a:solidFill>
                <a:schemeClr val="tx1"/>
              </a:solidFill>
            </a:endParaRPr>
          </a:p>
        </p:txBody>
      </p:sp>
      <p:sp>
        <p:nvSpPr>
          <p:cNvPr id="48" name="Rectangle 47"/>
          <p:cNvSpPr/>
          <p:nvPr/>
        </p:nvSpPr>
        <p:spPr>
          <a:xfrm rot="18327845">
            <a:off x="6322572" y="4817893"/>
            <a:ext cx="1000132" cy="428628"/>
          </a:xfrm>
          <a:prstGeom prst="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chemeClr val="tx1"/>
              </a:solidFill>
            </a:endParaRPr>
          </a:p>
          <a:p>
            <a:pPr algn="ctr"/>
            <a:r>
              <a:rPr lang="fr-FR" sz="1600" dirty="0" smtClean="0">
                <a:solidFill>
                  <a:schemeClr val="tx1"/>
                </a:solidFill>
              </a:rPr>
              <a:t>Zinder 1CM et1E</a:t>
            </a:r>
          </a:p>
          <a:p>
            <a:pPr algn="ctr"/>
            <a:endParaRPr lang="fr-FR" sz="1600" dirty="0">
              <a:solidFill>
                <a:schemeClr val="tx1"/>
              </a:solidFill>
            </a:endParaRPr>
          </a:p>
        </p:txBody>
      </p:sp>
      <p:sp>
        <p:nvSpPr>
          <p:cNvPr id="49" name="Rectangle 48"/>
          <p:cNvSpPr/>
          <p:nvPr/>
        </p:nvSpPr>
        <p:spPr>
          <a:xfrm rot="3068782">
            <a:off x="6080554" y="2010736"/>
            <a:ext cx="1000132" cy="500066"/>
          </a:xfrm>
          <a:prstGeom prst="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chemeClr val="tx1"/>
              </a:solidFill>
            </a:endParaRPr>
          </a:p>
          <a:p>
            <a:pPr algn="ctr"/>
            <a:r>
              <a:rPr lang="fr-FR" sz="1600" dirty="0" smtClean="0">
                <a:solidFill>
                  <a:schemeClr val="tx1"/>
                </a:solidFill>
              </a:rPr>
              <a:t>Maradi 1CM et1E</a:t>
            </a:r>
          </a:p>
          <a:p>
            <a:pPr algn="ctr"/>
            <a:endParaRPr lang="fr-FR" sz="1600" dirty="0">
              <a:solidFill>
                <a:schemeClr val="tx1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 rot="4545184">
            <a:off x="6655528" y="2952127"/>
            <a:ext cx="1000132" cy="500066"/>
          </a:xfrm>
          <a:prstGeom prst="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chemeClr val="tx1"/>
              </a:solidFill>
            </a:endParaRPr>
          </a:p>
          <a:p>
            <a:pPr algn="ctr"/>
            <a:r>
              <a:rPr lang="fr-FR" sz="1600" dirty="0" smtClean="0">
                <a:solidFill>
                  <a:schemeClr val="tx1"/>
                </a:solidFill>
              </a:rPr>
              <a:t>Tahoua 1CM et1E</a:t>
            </a:r>
          </a:p>
          <a:p>
            <a:pPr algn="ctr"/>
            <a:endParaRPr lang="fr-FR" sz="1600" dirty="0">
              <a:solidFill>
                <a:schemeClr val="tx1"/>
              </a:solidFill>
            </a:endParaRPr>
          </a:p>
        </p:txBody>
      </p:sp>
      <p:sp>
        <p:nvSpPr>
          <p:cNvPr id="51" name="Rectangle 50"/>
          <p:cNvSpPr/>
          <p:nvPr/>
        </p:nvSpPr>
        <p:spPr>
          <a:xfrm rot="20950904">
            <a:off x="6929454" y="3857628"/>
            <a:ext cx="928694" cy="500066"/>
          </a:xfrm>
          <a:prstGeom prst="rect">
            <a:avLst/>
          </a:prstGeom>
          <a:solidFill>
            <a:srgbClr val="00B0F0"/>
          </a:solidFill>
          <a:ln w="95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sz="1600" dirty="0" smtClean="0">
              <a:solidFill>
                <a:schemeClr val="tx1"/>
              </a:solidFill>
            </a:endParaRPr>
          </a:p>
          <a:p>
            <a:pPr algn="ctr"/>
            <a:r>
              <a:rPr lang="fr-FR" sz="1600" dirty="0" smtClean="0">
                <a:solidFill>
                  <a:schemeClr val="tx1"/>
                </a:solidFill>
              </a:rPr>
              <a:t>Tillabéry 1CM </a:t>
            </a:r>
          </a:p>
          <a:p>
            <a:pPr algn="ctr"/>
            <a:endParaRPr lang="fr-FR" sz="1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page int san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755576" y="1412776"/>
            <a:ext cx="78488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1200" dirty="0"/>
          </a:p>
        </p:txBody>
      </p:sp>
      <p:pic>
        <p:nvPicPr>
          <p:cNvPr id="14" name="Picture 5" descr="C:\Users\lamine\Desktop\1424874272.refsantesec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471" y="-24"/>
            <a:ext cx="1714529" cy="947436"/>
          </a:xfrm>
          <a:prstGeom prst="rect">
            <a:avLst/>
          </a:prstGeom>
          <a:noFill/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728" y="1142982"/>
            <a:ext cx="6858048" cy="5143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/>
          <p:cNvSpPr/>
          <p:nvPr/>
        </p:nvSpPr>
        <p:spPr>
          <a:xfrm>
            <a:off x="142844" y="71414"/>
            <a:ext cx="68580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</a:rPr>
              <a:t>6.Initiatives :2</a:t>
            </a:r>
            <a:r>
              <a:rPr lang="fr-FR" sz="2400" b="1" baseline="30000" dirty="0" smtClean="0">
                <a:solidFill>
                  <a:schemeClr val="bg1"/>
                </a:solidFill>
              </a:rPr>
              <a:t>e</a:t>
            </a:r>
            <a:r>
              <a:rPr lang="fr-FR" sz="2400" b="1" dirty="0" smtClean="0">
                <a:solidFill>
                  <a:schemeClr val="bg1"/>
                </a:solidFill>
              </a:rPr>
              <a:t>  édition de la semaine santé et sécurité Septembre 2016 </a:t>
            </a:r>
            <a:r>
              <a:rPr lang="fr-FR" sz="14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(1/2)</a:t>
            </a:r>
            <a:endParaRPr lang="fr-FR" sz="2400" b="1" dirty="0">
              <a:solidFill>
                <a:schemeClr val="bg1"/>
              </a:solidFill>
            </a:endParaRPr>
          </a:p>
        </p:txBody>
      </p:sp>
      <p:sp>
        <p:nvSpPr>
          <p:cNvPr id="8" name="ZoneTexte 7"/>
          <p:cNvSpPr txBox="1"/>
          <p:nvPr/>
        </p:nvSpPr>
        <p:spPr>
          <a:xfrm>
            <a:off x="3428992" y="6286520"/>
            <a:ext cx="37147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 smtClean="0"/>
              <a:t>Lancement des activités à l’usine de Goudel</a:t>
            </a:r>
            <a:endParaRPr lang="fr-FR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page int san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755576" y="1412776"/>
            <a:ext cx="78488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1200" dirty="0"/>
          </a:p>
        </p:txBody>
      </p:sp>
      <p:pic>
        <p:nvPicPr>
          <p:cNvPr id="14" name="Picture 5" descr="C:\Users\lamine\Desktop\1424874272.refsantesec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471" y="-24"/>
            <a:ext cx="1714529" cy="947436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357291" y="1071546"/>
            <a:ext cx="7429552" cy="4953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ZoneTexte 6"/>
          <p:cNvSpPr txBox="1"/>
          <p:nvPr/>
        </p:nvSpPr>
        <p:spPr>
          <a:xfrm>
            <a:off x="3929058" y="6143644"/>
            <a:ext cx="2754793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1400" dirty="0" smtClean="0"/>
              <a:t>Visite terrain: Travaux en tranchées</a:t>
            </a:r>
            <a:endParaRPr lang="fr-FR" sz="1400" dirty="0"/>
          </a:p>
        </p:txBody>
      </p:sp>
      <p:sp>
        <p:nvSpPr>
          <p:cNvPr id="8" name="Rectangle 7"/>
          <p:cNvSpPr/>
          <p:nvPr/>
        </p:nvSpPr>
        <p:spPr>
          <a:xfrm>
            <a:off x="142844" y="71414"/>
            <a:ext cx="68580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</a:rPr>
              <a:t>6.Initiatives :2</a:t>
            </a:r>
            <a:r>
              <a:rPr lang="fr-FR" sz="2400" b="1" baseline="30000" dirty="0" smtClean="0">
                <a:solidFill>
                  <a:schemeClr val="bg1"/>
                </a:solidFill>
              </a:rPr>
              <a:t>e</a:t>
            </a:r>
            <a:r>
              <a:rPr lang="fr-FR" sz="2400" b="1" dirty="0" smtClean="0">
                <a:solidFill>
                  <a:schemeClr val="bg1"/>
                </a:solidFill>
              </a:rPr>
              <a:t>  édition de la semaine santé et sécurité Septembre 2016</a:t>
            </a:r>
            <a:r>
              <a:rPr lang="fr-FR" sz="24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16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(2/2)</a:t>
            </a:r>
            <a:r>
              <a:rPr lang="fr-FR" sz="1600" b="1" dirty="0" smtClean="0">
                <a:solidFill>
                  <a:schemeClr val="bg1"/>
                </a:solidFill>
              </a:rPr>
              <a:t> </a:t>
            </a:r>
            <a:endParaRPr lang="fr-FR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page int san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755576" y="1412776"/>
            <a:ext cx="78488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1200" dirty="0"/>
          </a:p>
        </p:txBody>
      </p:sp>
      <p:pic>
        <p:nvPicPr>
          <p:cNvPr id="14" name="Picture 5" descr="C:\Users\lamine\Desktop\1424874272.refsantesec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471" y="-24"/>
            <a:ext cx="1714529" cy="947436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142844" y="71414"/>
            <a:ext cx="68580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</a:rPr>
              <a:t>7.Tableau statistique des activités</a:t>
            </a:r>
            <a:endParaRPr lang="fr-FR" sz="2400" b="1" dirty="0">
              <a:solidFill>
                <a:schemeClr val="bg1"/>
              </a:solidFill>
            </a:endParaRPr>
          </a:p>
        </p:txBody>
      </p:sp>
      <p:graphicFrame>
        <p:nvGraphicFramePr>
          <p:cNvPr id="9" name="Tableau 8"/>
          <p:cNvGraphicFramePr>
            <a:graphicFrameLocks noGrp="1"/>
          </p:cNvGraphicFramePr>
          <p:nvPr/>
        </p:nvGraphicFramePr>
        <p:xfrm>
          <a:off x="928662" y="1212308"/>
          <a:ext cx="7858180" cy="48182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935005"/>
                <a:gridCol w="1283153"/>
                <a:gridCol w="1454241"/>
                <a:gridCol w="1185781"/>
              </a:tblGrid>
              <a:tr h="342362">
                <a:tc>
                  <a:txBody>
                    <a:bodyPr/>
                    <a:lstStyle/>
                    <a:p>
                      <a:r>
                        <a:rPr lang="fr-FR" dirty="0" smtClean="0"/>
                        <a:t>ACTIVITES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2014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2015</a:t>
                      </a:r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dirty="0" smtClean="0"/>
                        <a:t>2016</a:t>
                      </a:r>
                      <a:endParaRPr lang="fr-FR" dirty="0"/>
                    </a:p>
                  </a:txBody>
                  <a:tcPr/>
                </a:tc>
              </a:tr>
              <a:tr h="3423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Réunions</a:t>
                      </a:r>
                      <a:endParaRPr lang="fr-FR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62791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Formations</a:t>
                      </a:r>
                      <a:r>
                        <a:rPr lang="fr-FR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 secourisme, incendie, risques</a:t>
                      </a:r>
                      <a:r>
                        <a:rPr lang="fr-FR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électriques, chimiques, mécaniques,…)</a:t>
                      </a:r>
                      <a:endParaRPr lang="fr-FR" sz="16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45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56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110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642942">
                <a:tc>
                  <a:txBody>
                    <a:bodyPr/>
                    <a:lstStyle/>
                    <a:p>
                      <a:pPr marL="0" algn="l" defTabSz="914400" rtl="0" eaLnBrk="1" latinLnBrk="0" hangingPunct="1"/>
                      <a:r>
                        <a:rPr lang="fr-FR" sz="16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Aménagements </a:t>
                      </a:r>
                      <a:r>
                        <a:rPr lang="fr-FR" sz="16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(les  bureaux, vestiaires, les toilettes, les</a:t>
                      </a:r>
                      <a:r>
                        <a:rPr lang="fr-FR" sz="160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salles de dosages…)</a:t>
                      </a:r>
                      <a:endParaRPr lang="fr-FR" sz="16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6</a:t>
                      </a:r>
                    </a:p>
                  </a:txBody>
                  <a:tcPr/>
                </a:tc>
              </a:tr>
              <a:tr h="684724">
                <a:tc>
                  <a:txBody>
                    <a:bodyPr/>
                    <a:lstStyle/>
                    <a:p>
                      <a:r>
                        <a:rPr lang="fr-FR" sz="1600" b="1" dirty="0" smtClean="0"/>
                        <a:t>Sensibilisations réalisées</a:t>
                      </a:r>
                      <a:r>
                        <a:rPr lang="fr-FR" sz="1600" b="1" baseline="0" dirty="0" smtClean="0"/>
                        <a:t> </a:t>
                      </a:r>
                      <a:r>
                        <a:rPr lang="fr-FR" sz="1600" b="1" dirty="0" smtClean="0"/>
                        <a:t>par</a:t>
                      </a:r>
                      <a:r>
                        <a:rPr lang="fr-FR" sz="1600" b="1" baseline="0" dirty="0" smtClean="0"/>
                        <a:t> le </a:t>
                      </a:r>
                      <a:r>
                        <a:rPr lang="fr-FR" sz="1600" b="1" dirty="0" smtClean="0"/>
                        <a:t>CSST </a:t>
                      </a:r>
                      <a:r>
                        <a:rPr lang="fr-FR" sz="1600" dirty="0" smtClean="0"/>
                        <a:t>(risques routiers, morsure de chien,</a:t>
                      </a:r>
                      <a:r>
                        <a:rPr lang="fr-FR" sz="1600" baseline="0" dirty="0" smtClean="0"/>
                        <a:t> lavage des mains, l’</a:t>
                      </a:r>
                      <a:r>
                        <a:rPr lang="fr-FR" sz="1600" baseline="0" dirty="0" err="1" smtClean="0"/>
                        <a:t>hyigène</a:t>
                      </a:r>
                      <a:r>
                        <a:rPr lang="fr-FR" sz="1600" baseline="0" dirty="0" smtClean="0"/>
                        <a:t>…)</a:t>
                      </a:r>
                      <a:endParaRPr lang="fr-FR" sz="1600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4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8501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600" b="1" dirty="0" smtClean="0"/>
                        <a:t>Nombre</a:t>
                      </a:r>
                      <a:r>
                        <a:rPr lang="fr-FR" sz="1600" b="1" baseline="0" dirty="0" smtClean="0"/>
                        <a:t> de personnes concernées par la formation SST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305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323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345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342362">
                <a:tc>
                  <a:txBody>
                    <a:bodyPr/>
                    <a:lstStyle/>
                    <a:p>
                      <a:r>
                        <a:rPr lang="fr-FR" sz="1600" b="1" baseline="0" dirty="0" smtClean="0"/>
                        <a:t>Journée SST  </a:t>
                      </a:r>
                      <a:r>
                        <a:rPr lang="fr-FR" sz="1600" baseline="0" dirty="0" smtClean="0"/>
                        <a:t>(Avril et Septembre)</a:t>
                      </a:r>
                      <a:endParaRPr lang="fr-FR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446378">
                <a:tc>
                  <a:txBody>
                    <a:bodyPr/>
                    <a:lstStyle/>
                    <a:p>
                      <a:r>
                        <a:rPr lang="fr-FR" sz="1600" b="1" dirty="0" smtClean="0"/>
                        <a:t>Enquêtes et analyses</a:t>
                      </a:r>
                      <a:r>
                        <a:rPr lang="fr-FR" sz="1600" b="1" baseline="0" dirty="0" smtClean="0"/>
                        <a:t> des accidents </a:t>
                      </a:r>
                      <a:endParaRPr lang="fr-FR" sz="16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19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14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8</a:t>
                      </a:r>
                      <a:endParaRPr lang="fr-FR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601612">
                <a:tc>
                  <a:txBody>
                    <a:bodyPr/>
                    <a:lstStyle/>
                    <a:p>
                      <a:r>
                        <a:rPr lang="fr-FR" sz="1600" b="1" dirty="0" smtClean="0"/>
                        <a:t>Inspection de lieux de</a:t>
                      </a:r>
                      <a:r>
                        <a:rPr lang="fr-FR" sz="1600" b="1" baseline="0" dirty="0" smtClean="0"/>
                        <a:t> travail</a:t>
                      </a:r>
                      <a:endParaRPr lang="fr-FR" sz="16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fr-FR" sz="18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page int san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71462"/>
            <a:ext cx="9144000" cy="6857999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755576" y="1412776"/>
            <a:ext cx="78488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1200" dirty="0"/>
          </a:p>
        </p:txBody>
      </p:sp>
      <p:pic>
        <p:nvPicPr>
          <p:cNvPr id="14" name="Picture 5" descr="C:\Users\lamine\Desktop\1424874272.refsantesec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471" y="-24"/>
            <a:ext cx="1714529" cy="947436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142844" y="71414"/>
            <a:ext cx="685804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</a:rPr>
              <a:t>Impacts des activités déroulées par le CSST/SEEN </a:t>
            </a:r>
            <a:r>
              <a:rPr lang="fr-FR" sz="2000" b="1" dirty="0" smtClean="0">
                <a:solidFill>
                  <a:schemeClr val="bg1"/>
                </a:solidFill>
              </a:rPr>
              <a:t>(1/6)</a:t>
            </a:r>
            <a:endParaRPr lang="fr-FR" sz="2400" b="1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71538" y="1071546"/>
            <a:ext cx="101418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fr-FR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avant</a:t>
            </a:r>
            <a:endParaRPr lang="fr-FR" sz="3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72198" y="928670"/>
            <a:ext cx="194014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fr-FR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Maintenant</a:t>
            </a:r>
            <a:endParaRPr lang="fr-FR" sz="32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00B05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2" name="Image 11" descr="2015-05-20-SEEN-084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596" y="1476804"/>
            <a:ext cx="3846882" cy="5238344"/>
          </a:xfrm>
          <a:prstGeom prst="roundRect">
            <a:avLst>
              <a:gd name="adj" fmla="val 6500"/>
            </a:avLst>
          </a:prstGeom>
          <a:noFill/>
          <a:ln>
            <a:noFill/>
          </a:ln>
        </p:spPr>
      </p:pic>
      <p:pic>
        <p:nvPicPr>
          <p:cNvPr id="13" name="Image 12" descr="2016-05-11-Audit SEEN-084"/>
          <p:cNvPicPr>
            <a:picLocks noGrp="1" noChangeAspect="1"/>
          </p:cNvPicPr>
          <p:nvPr isPhoto="1"/>
        </p:nvPicPr>
        <p:blipFill>
          <a:blip r:embed="rId5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86248" y="1500174"/>
            <a:ext cx="4786314" cy="5143536"/>
          </a:xfrm>
          <a:prstGeom prst="roundRect">
            <a:avLst>
              <a:gd name="adj" fmla="val 6500"/>
            </a:avLst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page int san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71462"/>
            <a:ext cx="9144000" cy="6857999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755576" y="1412776"/>
            <a:ext cx="78488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1200" dirty="0"/>
          </a:p>
        </p:txBody>
      </p:sp>
      <p:pic>
        <p:nvPicPr>
          <p:cNvPr id="14" name="Picture 5" descr="C:\Users\lamine\Desktop\1424874272.refsantesec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471" y="-24"/>
            <a:ext cx="1714529" cy="947436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142844" y="71414"/>
            <a:ext cx="68580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</a:rPr>
              <a:t>Impacts des activités déroulées par le CSST/SEEN (2/6)</a:t>
            </a:r>
            <a:endParaRPr lang="fr-FR" sz="2400" b="1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71538" y="1000108"/>
            <a:ext cx="101418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fr-FR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avant</a:t>
            </a:r>
            <a:endParaRPr lang="fr-FR" sz="3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72198" y="928670"/>
            <a:ext cx="194014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fr-FR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Maintenant</a:t>
            </a:r>
            <a:endParaRPr lang="fr-FR" sz="32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00B05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2" name="Image 11" descr="2015-05-20-SEEN-074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24" y="1500174"/>
            <a:ext cx="4000528" cy="5143536"/>
          </a:xfrm>
          <a:prstGeom prst="roundRect">
            <a:avLst>
              <a:gd name="adj" fmla="val 6500"/>
            </a:avLst>
          </a:prstGeom>
          <a:noFill/>
          <a:ln>
            <a:noFill/>
          </a:ln>
        </p:spPr>
      </p:pic>
      <p:pic>
        <p:nvPicPr>
          <p:cNvPr id="13" name="Image 12" descr="2016-05-10-Audit SEEN-010"/>
          <p:cNvPicPr>
            <a:picLocks noGrp="1" noChangeAspect="1"/>
          </p:cNvPicPr>
          <p:nvPr isPhoto="1"/>
        </p:nvPicPr>
        <p:blipFill>
          <a:blip r:embed="rId5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9190" y="1468212"/>
            <a:ext cx="4071965" cy="5175498"/>
          </a:xfrm>
          <a:prstGeom prst="roundRect">
            <a:avLst>
              <a:gd name="adj" fmla="val 6500"/>
            </a:avLst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page int san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71462"/>
            <a:ext cx="9144000" cy="6857999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755576" y="1412776"/>
            <a:ext cx="78488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1200" dirty="0"/>
          </a:p>
        </p:txBody>
      </p:sp>
      <p:pic>
        <p:nvPicPr>
          <p:cNvPr id="14" name="Picture 5" descr="C:\Users\lamine\Desktop\1424874272.refsantesec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471" y="-24"/>
            <a:ext cx="1714529" cy="947436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142844" y="71414"/>
            <a:ext cx="68580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</a:rPr>
              <a:t>Impacts des activités déroulées par le CSST/SEEN (3/6)</a:t>
            </a:r>
            <a:endParaRPr lang="fr-FR" sz="2400" b="1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71538" y="1071546"/>
            <a:ext cx="101418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fr-FR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avant</a:t>
            </a:r>
            <a:endParaRPr lang="fr-FR" sz="3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72198" y="928670"/>
            <a:ext cx="194014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fr-FR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Maintenant</a:t>
            </a:r>
            <a:endParaRPr lang="fr-FR" sz="32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00B05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7" name="Image 16" descr="2016-05-13-Audit SEEN-221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4876" y="1508373"/>
            <a:ext cx="4181584" cy="5135337"/>
          </a:xfrm>
          <a:prstGeom prst="roundRect">
            <a:avLst>
              <a:gd name="adj" fmla="val 6500"/>
            </a:avLst>
          </a:prstGeom>
          <a:noFill/>
          <a:ln>
            <a:noFill/>
          </a:ln>
        </p:spPr>
      </p:pic>
      <p:pic>
        <p:nvPicPr>
          <p:cNvPr id="18" name="Image 17" descr="2015-05-21-SEEN-162"/>
          <p:cNvPicPr>
            <a:picLocks noGrp="1" noChangeAspect="1"/>
          </p:cNvPicPr>
          <p:nvPr isPhoto="1"/>
        </p:nvPicPr>
        <p:blipFill>
          <a:blip r:embed="rId5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662" y="1571612"/>
            <a:ext cx="3714776" cy="4929222"/>
          </a:xfrm>
          <a:prstGeom prst="roundRect">
            <a:avLst>
              <a:gd name="adj" fmla="val 6500"/>
            </a:avLst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page int san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755576" y="1412776"/>
            <a:ext cx="78488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1200" dirty="0"/>
          </a:p>
        </p:txBody>
      </p:sp>
      <p:pic>
        <p:nvPicPr>
          <p:cNvPr id="14" name="Picture 5" descr="C:\Users\lamine\Desktop\1424874272.refsantesec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471" y="-24"/>
            <a:ext cx="1714529" cy="947436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142844" y="71414"/>
            <a:ext cx="68580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</a:rPr>
              <a:t>Impacts des activités déroulées par le CSST/SEEN (4/6)</a:t>
            </a:r>
            <a:endParaRPr lang="fr-FR" sz="2400" b="1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71538" y="1191268"/>
            <a:ext cx="101418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fr-FR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avant</a:t>
            </a:r>
            <a:endParaRPr lang="fr-FR" sz="3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72198" y="1119830"/>
            <a:ext cx="194014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fr-FR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Maintenant</a:t>
            </a:r>
            <a:endParaRPr lang="fr-FR" sz="32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00B05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5" name="Image 14" descr="2015-05-21-SEEN-168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224" y="1714488"/>
            <a:ext cx="3929089" cy="4286280"/>
          </a:xfrm>
          <a:prstGeom prst="roundRect">
            <a:avLst>
              <a:gd name="adj" fmla="val 6500"/>
            </a:avLst>
          </a:prstGeom>
          <a:noFill/>
          <a:ln>
            <a:noFill/>
          </a:ln>
        </p:spPr>
      </p:pic>
      <p:pic>
        <p:nvPicPr>
          <p:cNvPr id="16" name="Image 15" descr="2016-05-13-Audit SEEN-218"/>
          <p:cNvPicPr>
            <a:picLocks noGrp="1" noChangeAspect="1"/>
          </p:cNvPicPr>
          <p:nvPr isPhoto="1"/>
        </p:nvPicPr>
        <p:blipFill>
          <a:blip r:embed="rId5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7784" y="1785927"/>
            <a:ext cx="4286248" cy="4143404"/>
          </a:xfrm>
          <a:prstGeom prst="roundRect">
            <a:avLst>
              <a:gd name="adj" fmla="val 6500"/>
            </a:avLst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page int san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755576" y="1412776"/>
            <a:ext cx="78488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1200" dirty="0"/>
          </a:p>
        </p:txBody>
      </p:sp>
      <p:pic>
        <p:nvPicPr>
          <p:cNvPr id="14" name="Picture 5" descr="C:\Users\lamine\Desktop\1424874272.refsantesec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471" y="-24"/>
            <a:ext cx="1714529" cy="947436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142844" y="71414"/>
            <a:ext cx="68580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</a:rPr>
              <a:t>Impacts des activités déroulées par le CSST/SEEN (5/6)</a:t>
            </a:r>
            <a:endParaRPr lang="fr-FR" sz="2400" b="1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71538" y="1191268"/>
            <a:ext cx="101418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fr-FR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avant</a:t>
            </a:r>
            <a:endParaRPr lang="fr-FR" sz="3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72198" y="1119830"/>
            <a:ext cx="194014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fr-FR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Maintenant</a:t>
            </a:r>
            <a:endParaRPr lang="fr-FR" sz="32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00B05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2" name="Image 11" descr="2015-05-18-SEEN-005"/>
          <p:cNvPicPr>
            <a:picLocks noGrp="1" noChangeAspect="1"/>
          </p:cNvPicPr>
          <p:nvPr isPhoto="1"/>
        </p:nvPicPr>
        <p:blipFill>
          <a:blip r:embed="rId4"/>
          <a:srcRect/>
          <a:stretch>
            <a:fillRect/>
          </a:stretch>
        </p:blipFill>
        <p:spPr bwMode="auto">
          <a:xfrm>
            <a:off x="820738" y="1714488"/>
            <a:ext cx="3536948" cy="4733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Image 12" descr="2016-05-11-Audit SEEN-127"/>
          <p:cNvPicPr>
            <a:picLocks noGrp="1" noChangeAspect="1"/>
          </p:cNvPicPr>
          <p:nvPr isPhoto="1"/>
        </p:nvPicPr>
        <p:blipFill>
          <a:blip r:embed="rId5"/>
          <a:srcRect/>
          <a:stretch>
            <a:fillRect/>
          </a:stretch>
        </p:blipFill>
        <p:spPr bwMode="auto">
          <a:xfrm>
            <a:off x="4429124" y="1714488"/>
            <a:ext cx="4305279" cy="47149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page int san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755576" y="1412776"/>
            <a:ext cx="78488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1200" dirty="0"/>
          </a:p>
        </p:txBody>
      </p:sp>
      <p:pic>
        <p:nvPicPr>
          <p:cNvPr id="14" name="Picture 5" descr="C:\Users\lamine\Desktop\1424874272.refsantesec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471" y="-24"/>
            <a:ext cx="1714529" cy="947436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142844" y="71414"/>
            <a:ext cx="68580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</a:rPr>
              <a:t>Impacts des activités déroulées par le CSST/SEEN (6/6)</a:t>
            </a:r>
            <a:endParaRPr lang="fr-FR" sz="2400" b="1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71538" y="1191268"/>
            <a:ext cx="101418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fr-FR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avant</a:t>
            </a:r>
            <a:endParaRPr lang="fr-FR" sz="3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72198" y="1119830"/>
            <a:ext cx="194014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fr-FR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Maintenant</a:t>
            </a:r>
            <a:endParaRPr lang="fr-FR" sz="32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00B05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12" name="Image 11" descr="2015-05-20-SEEN-096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786" y="1679358"/>
            <a:ext cx="4428371" cy="5035790"/>
          </a:xfrm>
          <a:prstGeom prst="roundRect">
            <a:avLst>
              <a:gd name="adj" fmla="val 6500"/>
            </a:avLst>
          </a:prstGeom>
          <a:noFill/>
          <a:ln>
            <a:noFill/>
          </a:ln>
        </p:spPr>
      </p:pic>
      <p:pic>
        <p:nvPicPr>
          <p:cNvPr id="13" name="Image 12" descr="2016-05-11-Audit SEEN-098"/>
          <p:cNvPicPr>
            <a:picLocks noGrp="1" noChangeAspect="1"/>
          </p:cNvPicPr>
          <p:nvPr isPhoto="1"/>
        </p:nvPicPr>
        <p:blipFill>
          <a:blip r:embed="rId5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4942" y="1714488"/>
            <a:ext cx="3857620" cy="4857784"/>
          </a:xfrm>
          <a:prstGeom prst="roundRect">
            <a:avLst>
              <a:gd name="adj" fmla="val 6500"/>
            </a:avLst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page int 1 copi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26"/>
            <a:ext cx="9144000" cy="6857998"/>
          </a:xfrm>
          <a:prstGeom prst="rect">
            <a:avLst/>
          </a:prstGeom>
        </p:spPr>
      </p:pic>
      <p:sp>
        <p:nvSpPr>
          <p:cNvPr id="38914" name="AutoShape 2" descr="data:image/jpeg;base64,/9j/4AAQSkZJRgABAQAAAQABAAD/2wCEAAkGBxQTEhUUEhQWFRQXGBgYGBgXGBgcHBwcHhwYHBgfGhwcHyggHBwlIBccITEhJSkrLi4uFx8zODMsNygtLiwBCgoKDg0OFxAQGC8mHSQvLDEzLC0uNy80MSssLCwsNywwLCwsLCwsLC8sLDc0LCwsLCwsLCwsLCwsLCwsLCwsLP/AABEIAKcBLgMBIgACEQEDEQH/xAAcAAACAgMBAQAAAAAAAAAAAAAFBgQHAQIDAAj/xAA/EAACAQMCBAQDBgQGAQMFAAABAgMABBEFEgYhMUETUWFxByKBFDJykaGxQlLB0RUjM2Lh8IIkNZI0c6Ky8f/EABkBAQEBAQEBAAAAAAAAAAAAAAABAwQCBf/EACkRAAICAgAFAwUBAQEAAAAAAAABAgMEERITITFBMlFxFCIjYYHRBaH/2gAMAwEAAhEDEQA/ALxr1erBNARNSuvDQnueQpA1zWXjkWKEBpW5sW6AHOM+pwfbFMWrXoLMx+4gJ+gGT+1V5o1ybyQEBh4+5txGMRZw7f8AkFCr+E1ANHBcEi2oaeUySSM8hc9NpPy4z0UCpllxHaSLM0c6MsAJlI6KPfv9Kha6njSRWK/KjL4k23liFeQQY6bjgexNC9c0G3S6t4YkCC8kTxkXAXwoOYUAee4Z86FN04wuhcWpktRFZ3UgijZj/mnP3WZf4c9cV7TNN/xK5vnuneSzimaOKHcQhZFG4nzAz0881N4kkWXULOLtaiS9l/2hVZYwfIk8x7Vv8PUP+E71BLTfaJgO5Ls2KATkTHDe0dHutiZ5/IZwAB9KZuJLxLXV9OlnO2EwPErH7qudvU9q203hCWTSLO1ciGRHjlkDDn8rBivL+KnPVtIguk8O4iWVMg7WHQ+YPUGqBJ4s1FNRuLawtGEoSZJ7l15oiJzC7hy3MaPWmhSprE12Not5LZY+vPeD5eQHejWkaRBbJst4UiXuEAGfc9T9aICoAZd6DDLdQ3ThvGgVlQg4GG65HfrRXFaSSBRliAPM1HuL3DbEXe+M46ADzJqkJU0gVSx6AZOK5SuXjDRsFzhsny71FjnaXfE3+U4xnHPkfKuWgW4AkU5LAlDk9u2BQBG4vFSMyZyuOWO/lionjXON4RMddmTux/eoKws0EkI+9E/IeYHMUTtdWjZAxYLgcweoPflQA3U5hLGkwyADtkX07g0UvrJZIsKACBlCOx7YqHpMG9ZiRhJGOAfLzqfpcLJGFfBI5cvLtQGNJuvEjBP3hyYeoofxpZSzWcqW6RSSkfIsqgqefPkfSi0FqqFiowWOT712xQFC6D8D7l/mu7hYVPPZFkkenP5RVi6D8LNOtsEQCV/5pfn5+YB5CnXFZoDlFEqDCgKo7AACugNJ/wATtPlltQ0LODGdzKhI3L36dcdcVr8MLudrYpMrgIcIz5yynPn5dK25P4uYn/DDnfl5bX9GbVdUit08SZwiZxk+dbabqEc8YkhYMjdCKh8UaOt3bPE3UjKnyYfdNVv8N9cNrcPaznarEjmeSuP2Br3XQrKpSj6l4/R5svddqjL0vz+y3zQbizR/tdrJCCFZsbSegIIIz+VSYNZgeTwklRpAM7QwJxXbUboRRPIeiKW/IZrGPFGS13NpcMovfYi6JZ/ZraKJ2BKKFJ6An0zU81Rkf2zU52KlmPX7xVEHbp0oxFJqOlENIDJAT8w3F1+hPNT+ldk8N79a4n4OKGYtdIPhXkfeNNIN1Y3EC/eeMhfxDmP2qttCsI/AtNv+WkwCxv8AxWt6nJhnskhUgr3J9atbSNVjuYlliOVP5g9wfWkbjPTRameTazWNzgzhBlreYY2TovlkAnHfnXA04vTO9NSW0HdC1RmXey7ZUYxzJ5MOv0PUU4ROCAR0NUrwPxgt3qBRckyWw8Y4wDLEcBx+JW51a2iz9UPuP61ChevVis1QeqDq1zsjOOp5Cp1Lmtz5cjsoP50At8S6sltASy+Iznw0j/nLcsH/AG8+ZrfhLUDMkgaJYTDJ4OF6YCq3L0BYjHpS5FfeO0U0427SSwP8KRAtJ9S6qPrTXwtblbcM33pWaZv/ADOVH/xxUKLl9rslvqd2qW8s00scK2+1fkPyjO5uyg8z7VMveCpmhtfBufCuoGeRpSCQzSc5PoOgHpTkv/f/AO9a6rQAfhzhxLZJN7tPLMczyydX5Y247IByAo3awLGqpGoRFGFVRgAegrVpAoJJAA/7+dYW8UoXByBy9c+VAdopcsygH5ep9fKuQlLeKpbZtOAw7CozzSx4d9oUnmo6jPr3NdAuWuR5qD+lUhLuLvYikDczYCjz/wCK4NeSxlTKq7GOMr/CfWoyy4+yu33cFc+RxUnWnBQRggu7DAH70Bzit91y6vzUYcKemT3qRMxExSIAO67mY9gOmB3rYwMLhXA+UptY+o6VveaesjBtzKw5ZXyoAc7rBcKS5O5SHJ8+3t7VLkikSZniUMrgZ54wfOpdvYogwFzzySeZJ8zmpQoCLFZ4lMgONygFfUd66PYxk7iik+eK71mgMAVmvV6gM16sZrxoD2a9ml/iLi+3s3VJt+5huwq5wM4ya4cXcUrb2gmiwzS4EXlzGcn0ArWNM5cOl37GUroLfXt3GUsM47+VBtd4otrMqJnwzdFAycefLtVV8J3d5NepMniSsG/zCSdu09QewFN3xa0bfCtwo+aI4b8B/sa6fpYwtjCb7+3uc31Up1SnBdvf2GHirVZY7Np7QB2wpBxn5T1OO9UjqBldmmlVsyNksVIBJ8qtH4Uax4sDW7HLRdM90PT9c0zcS6OtzbSQ4HMZXl0YcxivdVqxZuDXnv8AoztqeTBTT8dv2V38NeFjIyXfi7QjnCr1JHUN6VYvFURaznA6+G36Cq3+FuqmG5e2k5CTIwezryP5/wBKtqaMMpU9CCD9eVeMxyV+5fz4NMOMXRpd/PyV38GiPCn/AJtwz7Y5U+6g0WwiYoEIwQ5ABH1qi/t1xYTzxxOYzuKtyHTOV6+hqVb6BqF6dxWRgee6ViF/L/iui7FU5uxz0mc1OU4Q5ahtoKaDrEVjqDxxSb7SRgPQE9D9Dyq1JUzkYyDyI6gj27iq/wBK+FoGDcTZ/wBsYx+ppk4y0yeayeGylMcwChG3YyBjKlu2R3rkzJVyknB7fk68ONkU1NaXgFNpmmabJJOPBtncYYlhnHcKvUZ9KlaLrkNwgntn3oGIzgjmOowar7S/gs7kPqF0WbuqEsfbe39qfdC4ct7KNorZcKTlstuJOMZPrXGdg7xOCAR0NbZoZoc2VKnqp5e3aigqg5zPtBPkM0qK2W3Huc0f1yXEZHmcUi8ZTFLC4YHGE5kdQM88etRgXbHg26kvZWuZMWYkd0RTzkDOHwcdFyATnyqx1FL+m8W2c0yW8EwkkZcjYCQABz3HsaYVoUxJIQQqjLHz6AeZrkZmZU57WL7Tit3yWIB2gD5m7+wrjaYxFjn87VSHe3tVWbl0Cg8znn0zXG4X5JscsSAmpyxnxS2OWwD65rrDbgF+4c5IoCFJFGuCD4sjEbdxz9ceVTY4D4znHysgGfXnW1vaInNVAPnXDWNbgtVDTyBc5wOpOPIVVFyekSTUVtki3sgIhG+GAz/xXW1sY4+aLg+fU1jT7tZY0kTO1xuXIwce1SRUfToyrr1MithWorYVAZFZFa1tmqDNerFVxxpxzc210YY0QIu0ksCSwPlzGBWtVMrZcMTK26NUeKRZNYqPp12JYkkXo6hvzGak1m1p6NE9rYi/Ebie4tDGsIUBwTvIzzHYDpRvgrWzd2qSNjxBlXx/MO+PWoPxM0rxrJmA+eI7x7D736UofCTVdk7wE8pBuX8Q/wCP2rujVGeNxRXVHBK2VeTwt9GFvi9pO6OO4Uc0Oxvwnp+RqukuJZ/Bty5KhgsYP8O4jNX7reni4gkibo6kex7GqE0tjBdRb+RjlUNntzwa6sGziqcfMTmzq+G1S8SL60XSo7aJYo1ACjnjue5PmTUi9tVljaNuasCp+tdkYEZHQ86ya+O5Pe/J9dRSWl2KK4fuW0/UQr8grmN/wnof2NXoDnnVTfFzStk0dwo5SDa34h0J/P8ASnfgLVftFnGxPzoNje68s/UV35a5lcLl8M4MR8uyVT+UV78RbBrW+WePkHIkUj+cfeA/73q2NHv1nhjlXo6g/XuKXviXpXjWbMBl4jvHt/EKC/CTWgY3t3YAqd6ZPUHr19aWfmx1LzHp/Cw/DkOPiXX+nH4rcPkEXkY6YEn0+639DTfwhryXdurA/OoCyL5EenkaLSqkqMh2upG1hkH6Gqf1nR7nSpzLblvCJ+VwMjH8sgqV6vr5UnqS7f4WzdFjsitxff8A0uCc4Vj0wp5/Q1X3wp1BnW4jZiwDbwScnn1/vS1qnH93PGYjsQNybw1IY+nU9adfhroTW8DPKNrykEL3Cjpn360lQ6aZcfd60SF/OujwdlvYyXshVHYdVRiPoCRVG8G6bqEMP+LCXxEdmeWElizx5+dgOmRzIFWVxnPJ9t0yFCQkksu89iAhG0+f3unpXH4c4Fl4DdbeWaBlPkGbbn3XBr559EYdIul3o6nKSAEHzBGR/amQVXnDJKRNFnnbzPGPwghl/erAibIB8wDQgH4gk5qvuaWOIdBS9hEMrOqbgx2ci2Ox9KP6y2ZT6AVFBA60KDtA4XtbP/6eEI2MFycvj8Ro4tRFmA3Y5/8Ae1SLct/EMGgPNaAtuyfUdj71KhiVeSjHetVrotAdBW4rQVuKA3FVhxBCb/VhCv3I8KT5KvNj+uKs9etLwNjp7SOzqkkpJbJ3Me+AOwrpxp8DbS3LXQ5smHGkm9LfUZIkCgKowAAAPQdK6Cl2x40spWCrMAx5DcMZphBrGcJR9S0bQnGXpZtSrxbxvFaHw0HiTfy5+VfxH+lFeJtU+zWss3dRhfxHkv61U3BeiG+uiZSSg+eU92yeQ+v9K6saiMk7LPSjlyr5Rkq6/Uzrc8b382djFR5RpnH1rnZcdXsTc5d+OquP+kVdFrZxxqFjRVUDAAAoTxLwtDdoQyhJP4ZFAyD6+YraOXS3p19DGWJdriVnUzwjxMl7EWA2uuA6eR8x6Gk/4wabzhuAPONv3X+tMXBvBYsWZzKZHYbeQwuPbuaIca6b9os5Ux8wXcvuvOsYThXkJwf2ms652Y7U19wF+E+p+JaGIn5omI/8TzH708VSvwu1PwrwIeSzLtPuOYq6RUza+C1/vqesKzjqX66Gk8YZSpGQQQfrVBThrG+OOsMufdc/2NfQBqnPizABehsffjGfXHKtf+fL73B9mjL/AKEfsU13TLetpw6K69GAYfXnVM/E/SvBvCwGFmG4fi6N/Snv4X6n4tmEJ+aI7D7dR++PpXP4qaZ4lp4gHzRMG+h5H98/SvOO3RkcL+C5C52PxL5CnAmqfaLKJicso2N7ry/bFMFVV8INT2yy25PJxvUeo+9+mKtYVjlV8u1o3xbOZUmL3Hml/aLKVQMso3r7rzpF+EWp7J5ICeUi7l/EvX9KtpxkYPeq30vgCaK+8YOqwrIWXGSxBz8uO3XFa0WR5M65v4Mb6pc6FkF8ljSIGBB5gjBqlNe4JuYJmEMbPGSSjJ1A8j3GKu2sGsqMiVLevJtfjxuS2IPwz0O6tzK067EcDCk5OefP0p7kUEEEAg9j0rY1qazttdk3JmlVSrgoogR6Pbq25YIg3mEGalsa2JrRqzbb7miil2AHFugLeQhN7RyI3iQyr1SQdD7djSNrmpT6RMt3PH4sVyirdCPtOgA3r2G4DvVnXU6oN0jKi5AyxwMnoKA8U6hFH4ENxEJI7qXwTuxtBxkbh69KhRX+HGotdJeXRUqs9wWRT2AUDFWdpD5iX05UBhs0hQRxIqIvJVUYAotoLfKw8jQgH1Nz4r+hrgqc/wBa6XvOR/ViKxApzz7UBhRyG88scgPfrmpNl/EAxZQeRNYigAz3z5/tUiMYHLlQp1WuqCoGp36wRPK/3VGfc9hVX3Gp3t/IRHvI7JHyVR6mumjGlbt70l5Oa/JjVpa234LiX8/athVJOLyxkVm8SJuoySVb08jVvaDqQuII5hy3DmPI9xVvxXUlJPaZMfKVrcWtNeAXx3xGbSECP/WkyF/2ju1I/D/Bc94PGkfYjc97ZLP6j0qTxzmfU0hP3R4afngtVrRxBVCgYVQAOwAFdHM+nqio+qXXZz8tZFsuL0x6aKs1z4cSxIXhfxgBkrjDfTz9q7/DnitkcWs7Eo3KNm6q38pz2p41Pie1t/8AUmXd/KvzH9KpviK+jluZJYFKIzblzy5+eO3OtqHPIg4Wr4ZheoY81Op/KLK+LLkWajzlGfoKgfBxRsuD33KPpg1K19je6Mso5uqq5915P+xNAfhLqIS4eIn/AFVyv4h2/Ws4xf0s4+UzSUl9VCXhotoVmsCs18w+oZzWORHmDVc/F2/dRBGrsobcWAOM46Zx2o18LpGNgu4k4dwM+WeVdDx2qVbvuc6yE7nVrsVhr1s1nfOF5GOTensTuH74q89Kv1niSVDlXUH9OY96TPidww06rcQrukQYdR1ZfTzIqvtD4nubPIifAzzRxkZ9uxrulD6qqLi/uRwRs+ltkpL7WX6zYGT0qlOPNS+2XmIAXCLtG0Ek45sRjtyrhqHFV7e/5W4kNy2RAjPvin74e8IG1UzTAeMwxt7Ivl7nvXiFaxE5zf3eEe52PLfBBfb5YpfCnUvDuzEeQlXH/kvT96ty9thLG8bdHUqfqMUH03hC1gmMyR/5hJIJOdpPXb5Ufrlybo2WccTqxqZV18EituE+AZ7e6WZ5FCxk4C5JYds+VWSK9WKztula9yNaqY1LUTNYFaPMoIBZQT0BIB/KoGtat4AUKhklkOEjXqe5JPYDzrI1Cea0ZxnGRk9OdL6azK/iQyRmC42M0fPcrY/lPmPL1oRb6X9oszduzG6Kl1YEjaV6KB2HLnQBKz1//wBbLbktICV2bV5Jy+YMfL19aYzSylyDPZXAGPGRo2PmSMjP1BpmzQCxdcZwDxRGHdkB2naQjsDgqrHkSCRn3oTf61dyFoiRbNFHmYJ8xJ3YOxj0XZ82etT5OGC4ZD8iLcOykdfDYKcr67hUzT9A27nuJPHmbIdwu1SCu3G3J7evWoBK1HT2RceJI43t4zMpmYhACGEZzlv8wAYFGeNbdG0otK7RmJI5UdhllkTBQkeZIANOCxhfugD/ALih2t20MkMiXABhIy+7kMDnkn0oUrHRPiy1zNbwC2w7kLK2Se3MqB/Wrb0M4ZxS21vbWVuZIIY1QbT8ijJDEAHJ596YNGOHb8I/ehCBcD53/EaxCmB/Wg3F2qyxTPFBGDIykxu33A+4BVYeoJ/Kly5ea7ciWVkg8SGF40O3O7Il59eo5UA9DUIt7p4qb0Xe67huVeu4jyofw7xTHdO0axyxMBvXxVx4keSN6ea8qTI9IWGBGQHxd93bO5JLsArlFY98bQBRThyKcyWFzeXEXzIYbeGFOWCoBDtnPLbz9aFCPxNkItUA6GTn+RxRbgaFFsojHj5hlyOpbPPP9q6cS6V9qt2jH3/vJ+Idvr0qr7W9u7NmVDJEc81wcZ/LFfRpr51HLi9NM+bdPk38xraaLf1fSormPwphlc5BHUHzB7V20vT47eNYohhF9c8z3qpTxlfjmZWHulMvCnHrSSLFdBfmOFkXlz7Bh/WvNmHdGHfa9j3XmUyn2035Yv8AHMjR6k7ryZSjKfpyrjJqeoXpwGlceUeVX645UxfFbSTmO5Ucv9N/T+U/0pk+H9+klnGqYDRjY4HXPmfQ10u9RohYo7fb4OXkOWROty0n1+RO0v4bXD85nSIeX3m/Tlmm3TuA7KAbpB4hXmWlPyj6dMU0g0p/E/UBHZmPdhpWCgd9ozu+nSuVZF181Det+x1vGpog563r3GTTrmCaMiBkeIZQhMbR5jAql+INNksbshcrtbfE3mM8v7EU6/B+MiGdv4S4A9wBmm7XtEhu4/DmXP8AKw+8p9DXqFixrpRfWJ4nW8mmMl0YJ4Y43guEAkZYpgPmVjgE+anpg+VEtT4ptYFJeZCR/CpDMfYCq81D4Y3Ck+C6SL23Ha31Fa2PwyumP+Y0ca9zksfyr26MVviU+nseVflJcLh19wLr2qS6jdAqpy2EiTrgev7mro4e0wW1vHCP4F5nzPc1B4Z4TgsxlAWkPWRuv08hR+scnIjNKEFqKNsXHlBuc39zM0Nu9AtpG3SQRM3XJUZPv50Rr1cik12Z1uKfdHC00+KL/SiRPwqo/YVJribpA20ugb+XcM/lQ/XNYMOxI08SaQ4RM46dST2Ao233CSXYLVHvr+OFd0rqi+bHH5UtXWsXcM9utwkaxO21mQkgk9ASemKiXd8v2+bxYXndAqwxqu4AHqefIZPeoUZ5tYT7O88JEwVScKRzx2oE1/eXERubdlijALJGwyzgddx7Z7Yrnplk63PiOkdtHOpQw7sl27HA5A1O4HfEDwN1hkaM+2eX6UANg0NLmzNwxLXLqXD5PysOgXyAx0qPeXkj/YbhHWMuhiaRxkKx659TjFH+ErZ4o5InUhUlcIT3U8+Xpzrrp2hKkDwS4kjZ2YAjoCcgfTzoAabFIriAySSXNw7ELlgAgx8zbRyxU7hiBkSaJ1IVZX25HVWOeXpzqXpuiwwEmJMMeW4nJx5ZPapbXC7ghZd5GQuRuI8wOuKADRcPA2y28rE7HLKyEgjmSMHseeKMQxhVCjJCgAEnJ+p7mgWtapcx3tnDFEHgl3+M+CSmBy59BR2aVVUsxCqBkljgAepqFMtXNjQjSOK7O6cx29zHK46qp548xnr9KV9e4qupbubTbGMJcKV/z3OVWMqGZvQ5OBQD09IvxV4nS0tGjdGdrlJI1xjAyMEtmpfw+1O5kS4gvGD3FrL4bOP4gRlTRfXdLjuImR0RmKOqMwztLDGRQFQ6Zq2q6ikEKxeHajww7hcBlQg82PXp0FXZpP8AqN7f1pWbXrSySG1kuE8RVSMIvMk9BkDkOZpr0NPnf2/rQgs8dptlV8fdZW+gIz+maXtPPjJO8A3q7JNGR3KOScVYPEdspkUsM8u9QbeJUUKihVHQAYAzzOKFBbaKzGUZCg3S3EZ6/jBHr0+tb6ZwlBDctcIZScsUjZyY4i5y5jXsTRhTXVaA6rWzID94A+4BrlC+eZGOfSq6udUmsNQcyFnjc5wSfmQ9CvqK2opdu0n1X/phdcqknJdGWW1uhGCiEeRUVVvxD0VLaZHhG1ZATt8mB549KcDx1Zhd29if5dvP+1IWtajLqNyoRTz+SNBzwPM/1NduFXbCe5dI+dnHm2VTglHrLxotaCFbq0RZeYliXd7kdffvVWXVvdaXcEqSv8r4yjr69s1bun2/hRRxjnsRVz7Cus8Kuu11V1PZhkVz05PLclrcX4Oi7G5sYvepLyVo3xOn24EUW7+b5v2oPaWl3qk+4kt5ueSIPIdvpVpDhazzn7NHn2orBCqKFRQqjoFGBW31dUF+KGmYfSWzf5Z7Rx0XTUtoUhj+6o69ye5Puan1zdgoyxCj1IA/M1sp79vMdPzr57bb2z6KSS0jas1zllCqWYgKoJJPYDrQJOLI+TGKZYScCUr8vofMD1qAYhWQaVNRmlmuxamTbBIniBk5MVHVQfU16G3+xXcaIzeBcArhiTtkHTBPmM1QTpOIizutvA84jOHcEAZ7hc9TUax1ae7tJvCAjuFYpjpt59TnvjNa8GTiMTWzkLLHK5IPIlWJIYZ69ai212v+IzxxnCTpt3Dp4gBzg+dAQtV0+38IxW0bTXSgFpVJO1hzJZ+mfSpVzqHOxviMxhTHKR/Dnlk/UV20i3vYofsywomMgzluRBJO7HUtz70T0bQTbRyIJDKjA7Y3AwCeZz7mgB/Gmoxy2/hwsJZSVdQhyQF5ljjoKkGyecQ3lq4jmaMBtwyrr5MPQ96iwRTbGjhsVt5HBVpCRsGeRII5n2pj0uyEMMcQOQigZ8/OgIFjpEhlWe6kWSRARGqDCJnqRnmTRWG3RCxVQC5yxHc+ZrpUa+1GKHnLLHHnpvYDPsCaFJWaxXK3uFkXdGyup6MpBH5iquPH13qEslhZxC3uRI6tKTuCRLkFvxk4GPWhC1jVKce8ZQW+uW08W6ZoUaKZE65OQFXPInn0rbWNPvdGuLa6N7JcxSyBJg2cc/ME9OfX0or8WdJhgksbqKJEc3ieIwUZbJB+bzoAvxLxlPFaWVwkRh8edEkjlHzKpYjH1HOovxFRr2+tNMDlYXDTT7Tgsq/dX2/vUj42LnTtw/gnhYf/ACA/rUHVrgQ67YzSEBJ7Yxhj0DY6Z9eX50KQfiDwzb2C219ZR+C8E0akKThkY45+v96MaEg/x3Um7mC3I+oXNY+KcgmW2sEIM1xPGdoOSqIcsxx0Fd9HiI1rUWwdvgW6hsHBIA6HoaEPcK/+4av/APeh/wD1ovxBf+BbTzd443Ye4HL9ajaJpTxXN9K+NtxKrpg89qrjn5Go3H3/ALfc/gBPsDlv0qFFnhn4cW8fh3NyXmuWxK2ThVY8+Q6nHrVnaAv3z60vRatA7JGk0bOUVgqsCdoVcnlTPoaYiz5kmhDnxBH8gbyP70FBpov4t0bD0pTYZFAdywxz9qyk2cgcuXL6VHjIPIdx37EdK2Tn06/eH7H9qAkW8hzz7gEf1rhreixXSbJQcj7rD7y+3p6VtCflRh2OD7VOBr1GTi9xfUkoqS0+wjr8NlzzuDj8POmzQdBhtFxEvzH7zt94/XsPQVMmlCIzscIqlmPkAMk/QCs2V0kqLJGwdHAZWHQg9xWtmTbYtSl0Mq8aqt7jHqSlrYVoxwCT0HU+1KeofEGBGIhimukRQ8skCgrGM455IyeXSsDccRVffE7jGe3eGysRm7nxzxkqp6YHmfPtg08WF4k0aSxMGjdQysO4NVxxPtteIbS6m5QzRiNXPRX5jmfqPzoCBwPbzTi+0fU5H8U4kDb8sDyJ2k9R/F5V0tGutBu4Y5pmuNPnbYGbOY26Dr0I5ehGaIfE2M2V7Zaog5Kwhnx3U9yfLBxW3x21GL/Do0DAySyRvEAeeME7h6c8VSD3xPbtJaSqnMlcjHcDnj60JsYri9gUtNHFAy4KRjJwBghieQPKjmh7hbQb/veFHu99oqHccL27uW2su7myqxVW9wKADnHgW89ssjC2lMYzzZ484YjHUUxa/phuIgqna6urox7Ef8ZqdbxKihUAVVGAB0ArpQAHia0iPhvLbPMejNFkMv5cyKiWVoZZoDFA0FvAWb5xhnYjHIdfqaaQa08dd2zcu/GduRux5464oBa484qeyWBYYhLPcSCONScDtknHPFNEZOBu64GceffFV5x1xNBFewpDbG91CIHw0H3Y9w5lvI4qJD8Tbm2mRNVsTbRucLKpyAf93bH1zQFoZodxBqq2ttLcMpYRIW2jln0qsuMzNpeoJqkDNNZz4Ey5JAB8u2COYPnmmj4l6gkmiXEsTBkkjXaR3DMv96AkNxnjSP8AEWQKTGWWPORnJCjP0pV4c4CiuoRf6xK0ssy78O+xI1PMAeXL6UQ4g0V34cWGMZZYI32jqQPmOPzpd+HnBMOpWkc93dzT7Rs8EPgR45AHvQEbhXU4dN1lLWxuftFncYBUNuCOc4wRyJGOo7Hn0o9wZbCDiPUYyOcke9fqVY/vUy7ubexvbSx0y3g8WRszkLuZIx5nsevP0rvf6VKvEUFwiMYngZZHH3RhSBk+ecUBt8boC2lOw6xyxv8AkedRfiuTLo0c6jcUMEvL3XJpz4k0hby2ltnYqsgwWGMj1Ga72NmsUMcK80RFQbueQBjnQCLquo/4zo84tI5N+Y1UMMbmXbnb6CjnEHCUV9aRQXOVeNUIdMbkcAA4z1FMfIDlhQPLkB+VY3UAs8K8EwWLNIrSTzsMGaY5YL5L5CmJjWXbzqNcXAXr9B5+1QpljQDjLSJLy1a3jk8IuV3Ngn5QckcvOiMcxO47cbjgZpa4rubiTZZWrATzbi8vQRxDkW9yeX1oDhwnwHBp7M8bvJKy7dzYwAcZ2ge1WjZx7UUegquvhnZuLSCORizB3GeZ+UHlzParMAoQzSrfw7JGHY8x9aaqEa9b5UOOo6+1AAghJPP2I613hjAx51otRdcvzBbTTKu9o0LBemT6+nOhQogqPqeqQ2yeJcSLEmcZY9/IeZpH1jWrtoJYbkC3kzA++EnBt2ZRKUbrkZIPlUCKb7TOkFpL9tFq3j28kysUPZ4ZHIwTjBVvWgDOtcUGK9t5bdWura6jELbT/lby2BtJ5BsciO9d+INelht9RgRVhltlVoigwPBfA3gfzKd2ahNvaN7O4sRYm6YtDLG4aP7SPmQ/7WJAPrWLvVUnWC5IDXEANvfW+CXMLfLJlepwQGB9TQEm40JtPgS+sp5pTGivPHLIzrPGQC5AJ5MBzFS+BWigurm2QDwblVvIP90bjEinz2nt61Hm07U4IHsrdIrm3ZWjhndyrxRsMBZFx820HkfSj2m8LRxpYgs3i2a7VdeW4EfMreany9KEIfBX/pbi505vuoxntvLwXOSo/CxxjyxRvifh6G+gME45dVYfeRuzKf6VP8Fdwfau8DaGx8wB6jPl6UG4r4xtdPVTcs25wSiKuS2OvpQpXmt8Ba00JtFu0uLUkY3thsA5XO4E8sDvRPgv4TeE6XGoyiZ48bI9xKLjpuLdQOuByoPrfxmuGQtZ2myPp40gLc+3T5QfrWulcKarq8YnvbtoYX5ohzkjzCDkB71SFtQ8SWjzi3S4iaY5wisCeXX6+lFgaoyXgSfRZU1CLZeRRc3UghlB6tj08+1W7ZXqX1n4kLkJPGQrDkykjH0INQHTX+ILeyj8S6lWNT90HmzfhA60C0b4nabcyCNJyjnkPFUoCewBPeq7+GOjm41GaLUibhrNCsayksB8x54PUd/rVkcY8CWt7Ay+EkcwUmORFCkEDkDjqp8qpQX8VOKbrTntZ4iGtyWSWPA+ZsZXJ7CtPhXwu2V1S5ld7m5UsAWOFRzkDn+3QUB4dd9U0W6sp/mubUlVJ5klPuc//wAfpTb8IdYFxpkQP34P8lx3G37pPuKEK94S4wSyvdQMsEs93JMyoEGTtDHlnsP6Uwa5bavrERie3hs7ZjnMvN8DmD6H2xUri3h65s78arp0QlLDE8Hn2LL74HTvWLvjW/vUMFnp00UkgKtLPlVQHkxGetAMvCWmQvpotGmS8jVWhd15j2HkVzyqoeJZZ9OhuNGlDSRyujW0nYKWHL16dOxq5+B+G10+0S3Db2GWkfsznrj07fSi9zZRSFWkjR2Q5QsoJU/7SelAbafHthjXH3Y0XH/iBSHffCeEzPJa3VxaCQ5ZIW2r9MdvSrCzWM1CgDhXg+2sAxhDPK/35pDukb69h7UfzUbU7xYYpJZGCKiklm6Dlyz9aW/h1xYdQtg7qRKoxIwQqhOf4POgGwmtHYDmeVeJqBMviSlTzRACR5k+fpQHS8mVon2kEY7VFW7cBCFGzkuT1Pr7Vm8t1RJCvLcACB0HPsK6XQ/01/3D9BVIR9QAyxkPIckUH9axEvzAn+BB+fWuXiFlbCkuT8xPYZ6CpPh8mz/F+2MUBFZQdoYkDBPI9cml+wuAEu7oD5nfwYvZDsUD3cZpkliAXkMsqtt/I4qvvh5b3cscf2pNkMDOY0IIaSRmOWcHsvb1qAszhOx2IP8AYoX69W/U0xVGsINiAd+/uetSaoPVzlj3Ag9DXSvUAozRFGKntWksYdWRhlWBUj0NGdctcjeOo6+1BgahRD4kvfBiiglR3nhfbHhSRPbt8r4P8wQnI7MKIwWd4Ugt4FjNoJEcXCsFJhGco6DmW57c+lMWpxTMoNu6JIpJAkXcjZGCG7j3FacN2LW1tHFLIrOCxLDkuWYthc9hnlQEKDg1RLGzXM8kEL+JDA5G1G7fNjcwHbJpkjtkDtIEQSN95woDN7nvUK9vzHJGCmY3O0sMkq3bI8vWiANAdRW4NRXuUU4Z1U+RIFdGk+UlRu5EgA9fTNASFNRNS0iC42faIUl2Hcm8Zwe+KWJtcmumjhtsxMQTKT1XHbNZnN1YkSNKZ4cgPnqP7VSHT4oaOZdKmjgQAptkCKoGQhywwOvIUX4L1yK8tIpYSOSKrr3RgMEEUTtrhZEV0OVYZB9PWkPW/hqTM0+nXLWUj82VSQhPcjb09qAc+JNQit7WaS4IWPw3BB/iyMBQO5NJXwHdzYSZGI/Hbw/b+LFAdS+H20rLrOqBox23NlvQbuf1Ap30Di/SlVLe2uYkVRtRTlR+ZGM+tALnxDlfTNRg1SJd0Uo8K4Ud/wCmSOhPcUcf4s6asXiLK7NjIi8Mhyew5+vej3FeiLe2ktu2P8xcofJxzQj696WPhVcx3Fr4c8Mf2q0bwXLIN2BnYckehoU4/BrSJUW6vJkMf2qQsiHrtLFskfXFMPCvCQsri6ljlzHcNuEWMBDknr360yZrI59OdQGwNazXAUZdgo5DLHA9PrULV9VhtojLcOI0GBk5JJPQKBzJ9BS7NxLaX0csKxu8qIZkgnjeMuU+ZSMjpkCgHGgKa4/+JNZsqhDAJYnB5sQcOD7Zpa1PiJ72PTI43a3S+ZhMyHDDYPmjRuoJORmousaFDpl7p93C8uxpjbuskjPycNggseXPGRQDHqfGLLLJHaWkt4YeUzRlVRDgHaC33mwc4FB9Z4nlun09bKYxW974scj7f8xGUZIGeSuACKXLGFLeW5ttRvbi3UTyOkUQdRMjncGEiDc5542+lMGncPySW9k8MC2whuzMsbE7vBIIy+efiMDkiqDfT9HWz1WO2RpHt7q2kLJM5kBePv8ANnmc1K+Ftyi20tuGXfDc3IKA8wviNg47CmS90pJLmG5JIeDxAmOhD4zu/KuRgtrd2lEccbzMFZ1UbnJ6ZI6+dQBQmh8gdJGZV3BwO/QisrqANw0GOaoHLe5PL9K1vNVhiIWSVVY9ief5dqAyLbIO8/MxBOPToK7OBkHuOlD9Q1TZIsKIXlddy/y+7HyodDqc+x0fb43ieGhXp0yT/wCI/agDhlGdoIyOoyM/Wh0OrI8piUN0J34+U46486G3+mCAhoQzSuDHjPNs/eYk/wDedSbUsgaWbYqohCqhyFUc2yfOgMarq/hyLEi7nKtI/kkajqfUkgAd+flRDhESTJFLMMMVDsPInmo+gpftLcvkN/q3BEk3+2Mf6aenmB71YlhbeGgHfvQEkVmvCvVSHq9Xq9QGrrnkehpXv7fw3x2PMV6vVGDkprne2oljZG6EdfIjoRXq9QoJ0biNGKQyZMmdu7HI45A+9FNL1Eu8kbqFkjPMDmCOx/4r1eoQXtD0lLmSd7jcxVyMZqZPDJYHxI2L2+QGRjzX8Ner1UGuolYJ4r2P/Sl5OPxd8U2yIrqQwyjDBHoa9XqAXOHZTbzvZucqcvEfTrg01Ieder1ClMaLoH+MapeS3rsYrdyixg4zhiqr6LgZOOtPl38NtMdCn2VU5Y3ISGHqDnr716vVACuA7uWzvZdJnkMoRfFt3PM7O6nyp6laKFZJSqoAC8jKvM47nAyTWa9QCrpPxItp544ljlRZjtikbbhj2BUEsufWo8CT6jdXqtdTW0NrL4KJAVBJxku7EHPsKzXqoI3GEb20eny3Uv2lbW5BmYrglXysbFejMuR0pj4h4jSGS18NElluJVjXIwRGQS53EDHIdKxXqgAllwaWS6tnZo1iujPZzIRujLYY8uw3Z5dxU5eDWnZX1K6a7MZBjVV8NFIOdxHUt65r1eoBreMMQSqsR0JUEj2JHKtuter1AcL1QY3DZClTkjqB3x60t6mUNvZeESU8VNpbrj19a9XqqITItxvborjcI0Vc9M88ZoDfeGIzCq+JKzqJZmH8RYZ255+ler1AHLbHj3Ep6RqsY9lXJ/ehEd34UkBdSxdHcAY5u5OM+XI4zXq9QBCSwmLRsJACA3iHrjdjknl0odxlZzPaeDaYDs6DLHooIJJ8896zXqhRk4Q0YxrvkcySH7znqzYxnHZR0ApoFer1UhmvV6vU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sp>
        <p:nvSpPr>
          <p:cNvPr id="38916" name="AutoShape 4" descr="data:image/jpeg;base64,/9j/4AAQSkZJRgABAQAAAQABAAD/2wCEAAkGBxQTEhUUEhQWFRQXGBgYGBgXGBgcHBwcHhwYHBgfGhwcHyggHBwlIBccITEhJSkrLi4uFx8zODMsNygtLiwBCgoKDg0OFxAQGC8mHSQvLDEzLC0uNy80MSssLCwsNywwLCwsLCwsLC8sLDc0LCwsLCwsLCwsLCwsLCwsLCwsLP/AABEIAKcBLgMBIgACEQEDEQH/xAAcAAACAgMBAQAAAAAAAAAAAAAFBgQHAQIDAAj/xAA/EAACAQMCBAQDBgQGAQMFAAABAgMABBEFEgYhMUETUWFxByKBFDJykaGxQlLB0RUjM2Lh8IIkNZI0c6Ky8f/EABkBAQEBAQEBAAAAAAAAAAAAAAABAwQCBf/EACkRAAICAgAFAwUBAQEAAAAAAAABAgMEERITITFBMlFxFCIjYYHRBaH/2gAMAwEAAhEDEQA/ALxr1erBNARNSuvDQnueQpA1zWXjkWKEBpW5sW6AHOM+pwfbFMWrXoLMx+4gJ+gGT+1V5o1ybyQEBh4+5txGMRZw7f8AkFCr+E1ANHBcEi2oaeUySSM8hc9NpPy4z0UCpllxHaSLM0c6MsAJlI6KPfv9Kha6njSRWK/KjL4k23liFeQQY6bjgexNC9c0G3S6t4YkCC8kTxkXAXwoOYUAee4Z86FN04wuhcWpktRFZ3UgijZj/mnP3WZf4c9cV7TNN/xK5vnuneSzimaOKHcQhZFG4nzAz0881N4kkWXULOLtaiS9l/2hVZYwfIk8x7Vv8PUP+E71BLTfaJgO5Ls2KATkTHDe0dHutiZ5/IZwAB9KZuJLxLXV9OlnO2EwPErH7qudvU9q203hCWTSLO1ciGRHjlkDDn8rBivL+KnPVtIguk8O4iWVMg7WHQ+YPUGqBJ4s1FNRuLawtGEoSZJ7l15oiJzC7hy3MaPWmhSprE12Not5LZY+vPeD5eQHejWkaRBbJst4UiXuEAGfc9T9aICoAZd6DDLdQ3ThvGgVlQg4GG65HfrRXFaSSBRliAPM1HuL3DbEXe+M46ADzJqkJU0gVSx6AZOK5SuXjDRsFzhsny71FjnaXfE3+U4xnHPkfKuWgW4AkU5LAlDk9u2BQBG4vFSMyZyuOWO/lionjXON4RMddmTux/eoKws0EkI+9E/IeYHMUTtdWjZAxYLgcweoPflQA3U5hLGkwyADtkX07g0UvrJZIsKACBlCOx7YqHpMG9ZiRhJGOAfLzqfpcLJGFfBI5cvLtQGNJuvEjBP3hyYeoofxpZSzWcqW6RSSkfIsqgqefPkfSi0FqqFiowWOT712xQFC6D8D7l/mu7hYVPPZFkkenP5RVi6D8LNOtsEQCV/5pfn5+YB5CnXFZoDlFEqDCgKo7AACugNJ/wATtPlltQ0LODGdzKhI3L36dcdcVr8MLudrYpMrgIcIz5yynPn5dK25P4uYn/DDnfl5bX9GbVdUit08SZwiZxk+dbabqEc8YkhYMjdCKh8UaOt3bPE3UjKnyYfdNVv8N9cNrcPaznarEjmeSuP2Br3XQrKpSj6l4/R5svddqjL0vz+y3zQbizR/tdrJCCFZsbSegIIIz+VSYNZgeTwklRpAM7QwJxXbUboRRPIeiKW/IZrGPFGS13NpcMovfYi6JZ/ZraKJ2BKKFJ6An0zU81Rkf2zU52KlmPX7xVEHbp0oxFJqOlENIDJAT8w3F1+hPNT+ldk8N79a4n4OKGYtdIPhXkfeNNIN1Y3EC/eeMhfxDmP2qttCsI/AtNv+WkwCxv8AxWt6nJhnskhUgr3J9atbSNVjuYlliOVP5g9wfWkbjPTRameTazWNzgzhBlreYY2TovlkAnHfnXA04vTO9NSW0HdC1RmXey7ZUYxzJ5MOv0PUU4ROCAR0NUrwPxgt3qBRckyWw8Y4wDLEcBx+JW51a2iz9UPuP61ChevVis1QeqDq1zsjOOp5Cp1Lmtz5cjsoP50At8S6sltASy+Iznw0j/nLcsH/AG8+ZrfhLUDMkgaJYTDJ4OF6YCq3L0BYjHpS5FfeO0U0427SSwP8KRAtJ9S6qPrTXwtblbcM33pWaZv/ADOVH/xxUKLl9rslvqd2qW8s00scK2+1fkPyjO5uyg8z7VMveCpmhtfBufCuoGeRpSCQzSc5PoOgHpTkv/f/AO9a6rQAfhzhxLZJN7tPLMczyydX5Y247IByAo3awLGqpGoRFGFVRgAegrVpAoJJAA/7+dYW8UoXByBy9c+VAdopcsygH5ep9fKuQlLeKpbZtOAw7CozzSx4d9oUnmo6jPr3NdAuWuR5qD+lUhLuLvYikDczYCjz/wCK4NeSxlTKq7GOMr/CfWoyy4+yu33cFc+RxUnWnBQRggu7DAH70Bzit91y6vzUYcKemT3qRMxExSIAO67mY9gOmB3rYwMLhXA+UptY+o6VveaesjBtzKw5ZXyoAc7rBcKS5O5SHJ8+3t7VLkikSZniUMrgZ54wfOpdvYogwFzzySeZJ8zmpQoCLFZ4lMgONygFfUd66PYxk7iik+eK71mgMAVmvV6gM16sZrxoD2a9ml/iLi+3s3VJt+5huwq5wM4ya4cXcUrb2gmiwzS4EXlzGcn0ArWNM5cOl37GUroLfXt3GUsM47+VBtd4otrMqJnwzdFAycefLtVV8J3d5NepMniSsG/zCSdu09QewFN3xa0bfCtwo+aI4b8B/sa6fpYwtjCb7+3uc31Up1SnBdvf2GHirVZY7Np7QB2wpBxn5T1OO9UjqBldmmlVsyNksVIBJ8qtH4Uax4sDW7HLRdM90PT9c0zcS6OtzbSQ4HMZXl0YcxivdVqxZuDXnv8AoztqeTBTT8dv2V38NeFjIyXfi7QjnCr1JHUN6VYvFURaznA6+G36Cq3+FuqmG5e2k5CTIwezryP5/wBKtqaMMpU9CCD9eVeMxyV+5fz4NMOMXRpd/PyV38GiPCn/AJtwz7Y5U+6g0WwiYoEIwQ5ABH1qi/t1xYTzxxOYzuKtyHTOV6+hqVb6BqF6dxWRgee6ViF/L/iui7FU5uxz0mc1OU4Q5ahtoKaDrEVjqDxxSb7SRgPQE9D9Dyq1JUzkYyDyI6gj27iq/wBK+FoGDcTZ/wBsYx+ppk4y0yeayeGylMcwChG3YyBjKlu2R3rkzJVyknB7fk68ONkU1NaXgFNpmmabJJOPBtncYYlhnHcKvUZ9KlaLrkNwgntn3oGIzgjmOowar7S/gs7kPqF0WbuqEsfbe39qfdC4ct7KNorZcKTlstuJOMZPrXGdg7xOCAR0NbZoZoc2VKnqp5e3aigqg5zPtBPkM0qK2W3Huc0f1yXEZHmcUi8ZTFLC4YHGE5kdQM88etRgXbHg26kvZWuZMWYkd0RTzkDOHwcdFyATnyqx1FL+m8W2c0yW8EwkkZcjYCQABz3HsaYVoUxJIQQqjLHz6AeZrkZmZU57WL7Tit3yWIB2gD5m7+wrjaYxFjn87VSHe3tVWbl0Cg8znn0zXG4X5JscsSAmpyxnxS2OWwD65rrDbgF+4c5IoCFJFGuCD4sjEbdxz9ceVTY4D4znHysgGfXnW1vaInNVAPnXDWNbgtVDTyBc5wOpOPIVVFyekSTUVtki3sgIhG+GAz/xXW1sY4+aLg+fU1jT7tZY0kTO1xuXIwce1SRUfToyrr1MithWorYVAZFZFa1tmqDNerFVxxpxzc210YY0QIu0ksCSwPlzGBWtVMrZcMTK26NUeKRZNYqPp12JYkkXo6hvzGak1m1p6NE9rYi/Ebie4tDGsIUBwTvIzzHYDpRvgrWzd2qSNjxBlXx/MO+PWoPxM0rxrJmA+eI7x7D736UofCTVdk7wE8pBuX8Q/wCP2rujVGeNxRXVHBK2VeTwt9GFvi9pO6OO4Uc0Oxvwnp+RqukuJZ/Bty5KhgsYP8O4jNX7reni4gkibo6kex7GqE0tjBdRb+RjlUNntzwa6sGziqcfMTmzq+G1S8SL60XSo7aJYo1ACjnjue5PmTUi9tVljaNuasCp+tdkYEZHQ86ya+O5Pe/J9dRSWl2KK4fuW0/UQr8grmN/wnof2NXoDnnVTfFzStk0dwo5SDa34h0J/P8ASnfgLVftFnGxPzoNje68s/UV35a5lcLl8M4MR8uyVT+UV78RbBrW+WePkHIkUj+cfeA/73q2NHv1nhjlXo6g/XuKXviXpXjWbMBl4jvHt/EKC/CTWgY3t3YAqd6ZPUHr19aWfmx1LzHp/Cw/DkOPiXX+nH4rcPkEXkY6YEn0+639DTfwhryXdurA/OoCyL5EenkaLSqkqMh2upG1hkH6Gqf1nR7nSpzLblvCJ+VwMjH8sgqV6vr5UnqS7f4WzdFjsitxff8A0uCc4Vj0wp5/Q1X3wp1BnW4jZiwDbwScnn1/vS1qnH93PGYjsQNybw1IY+nU9adfhroTW8DPKNrykEL3Cjpn360lQ6aZcfd60SF/OujwdlvYyXshVHYdVRiPoCRVG8G6bqEMP+LCXxEdmeWElizx5+dgOmRzIFWVxnPJ9t0yFCQkksu89iAhG0+f3unpXH4c4Fl4DdbeWaBlPkGbbn3XBr559EYdIul3o6nKSAEHzBGR/amQVXnDJKRNFnnbzPGPwghl/erAibIB8wDQgH4gk5qvuaWOIdBS9hEMrOqbgx2ci2Ox9KP6y2ZT6AVFBA60KDtA4XtbP/6eEI2MFycvj8Ro4tRFmA3Y5/8Ae1SLct/EMGgPNaAtuyfUdj71KhiVeSjHetVrotAdBW4rQVuKA3FVhxBCb/VhCv3I8KT5KvNj+uKs9etLwNjp7SOzqkkpJbJ3Me+AOwrpxp8DbS3LXQ5smHGkm9LfUZIkCgKowAAAPQdK6Cl2x40spWCrMAx5DcMZphBrGcJR9S0bQnGXpZtSrxbxvFaHw0HiTfy5+VfxH+lFeJtU+zWss3dRhfxHkv61U3BeiG+uiZSSg+eU92yeQ+v9K6saiMk7LPSjlyr5Rkq6/Uzrc8b382djFR5RpnH1rnZcdXsTc5d+OquP+kVdFrZxxqFjRVUDAAAoTxLwtDdoQyhJP4ZFAyD6+YraOXS3p19DGWJdriVnUzwjxMl7EWA2uuA6eR8x6Gk/4wabzhuAPONv3X+tMXBvBYsWZzKZHYbeQwuPbuaIca6b9os5Ux8wXcvuvOsYThXkJwf2ms652Y7U19wF+E+p+JaGIn5omI/8TzH708VSvwu1PwrwIeSzLtPuOYq6RUza+C1/vqesKzjqX66Gk8YZSpGQQQfrVBThrG+OOsMufdc/2NfQBqnPizABehsffjGfXHKtf+fL73B9mjL/AKEfsU13TLetpw6K69GAYfXnVM/E/SvBvCwGFmG4fi6N/Snv4X6n4tmEJ+aI7D7dR++PpXP4qaZ4lp4gHzRMG+h5H98/SvOO3RkcL+C5C52PxL5CnAmqfaLKJicso2N7ry/bFMFVV8INT2yy25PJxvUeo+9+mKtYVjlV8u1o3xbOZUmL3Hml/aLKVQMso3r7rzpF+EWp7J5ICeUi7l/EvX9KtpxkYPeq30vgCaK+8YOqwrIWXGSxBz8uO3XFa0WR5M65v4Mb6pc6FkF8ljSIGBB5gjBqlNe4JuYJmEMbPGSSjJ1A8j3GKu2sGsqMiVLevJtfjxuS2IPwz0O6tzK067EcDCk5OefP0p7kUEEEAg9j0rY1qazttdk3JmlVSrgoogR6Pbq25YIg3mEGalsa2JrRqzbb7miil2AHFugLeQhN7RyI3iQyr1SQdD7djSNrmpT6RMt3PH4sVyirdCPtOgA3r2G4DvVnXU6oN0jKi5AyxwMnoKA8U6hFH4ENxEJI7qXwTuxtBxkbh69KhRX+HGotdJeXRUqs9wWRT2AUDFWdpD5iX05UBhs0hQRxIqIvJVUYAotoLfKw8jQgH1Nz4r+hrgqc/wBa6XvOR/ViKxApzz7UBhRyG88scgPfrmpNl/EAxZQeRNYigAz3z5/tUiMYHLlQp1WuqCoGp36wRPK/3VGfc9hVX3Gp3t/IRHvI7JHyVR6mumjGlbt70l5Oa/JjVpa234LiX8/athVJOLyxkVm8SJuoySVb08jVvaDqQuII5hy3DmPI9xVvxXUlJPaZMfKVrcWtNeAXx3xGbSECP/WkyF/2ju1I/D/Bc94PGkfYjc97ZLP6j0qTxzmfU0hP3R4afngtVrRxBVCgYVQAOwAFdHM+nqio+qXXZz8tZFsuL0x6aKs1z4cSxIXhfxgBkrjDfTz9q7/DnitkcWs7Eo3KNm6q38pz2p41Pie1t/8AUmXd/KvzH9KpviK+jluZJYFKIzblzy5+eO3OtqHPIg4Wr4ZheoY81Op/KLK+LLkWajzlGfoKgfBxRsuD33KPpg1K19je6Mso5uqq5915P+xNAfhLqIS4eIn/AFVyv4h2/Ws4xf0s4+UzSUl9VCXhotoVmsCs18w+oZzWORHmDVc/F2/dRBGrsobcWAOM46Zx2o18LpGNgu4k4dwM+WeVdDx2qVbvuc6yE7nVrsVhr1s1nfOF5GOTensTuH74q89Kv1niSVDlXUH9OY96TPidww06rcQrukQYdR1ZfTzIqvtD4nubPIifAzzRxkZ9uxrulD6qqLi/uRwRs+ltkpL7WX6zYGT0qlOPNS+2XmIAXCLtG0Ek45sRjtyrhqHFV7e/5W4kNy2RAjPvin74e8IG1UzTAeMwxt7Ivl7nvXiFaxE5zf3eEe52PLfBBfb5YpfCnUvDuzEeQlXH/kvT96ty9thLG8bdHUqfqMUH03hC1gmMyR/5hJIJOdpPXb5Ufrlybo2WccTqxqZV18EituE+AZ7e6WZ5FCxk4C5JYds+VWSK9WKztula9yNaqY1LUTNYFaPMoIBZQT0BIB/KoGtat4AUKhklkOEjXqe5JPYDzrI1Cea0ZxnGRk9OdL6azK/iQyRmC42M0fPcrY/lPmPL1oRb6X9oszduzG6Kl1YEjaV6KB2HLnQBKz1//wBbLbktICV2bV5Jy+YMfL19aYzSylyDPZXAGPGRo2PmSMjP1BpmzQCxdcZwDxRGHdkB2naQjsDgqrHkSCRn3oTf61dyFoiRbNFHmYJ8xJ3YOxj0XZ82etT5OGC4ZD8iLcOykdfDYKcr67hUzT9A27nuJPHmbIdwu1SCu3G3J7evWoBK1HT2RceJI43t4zMpmYhACGEZzlv8wAYFGeNbdG0otK7RmJI5UdhllkTBQkeZIANOCxhfugD/ALih2t20MkMiXABhIy+7kMDnkn0oUrHRPiy1zNbwC2w7kLK2Se3MqB/Wrb0M4ZxS21vbWVuZIIY1QbT8ijJDEAHJ596YNGOHb8I/ehCBcD53/EaxCmB/Wg3F2qyxTPFBGDIykxu33A+4BVYeoJ/Kly5ea7ciWVkg8SGF40O3O7Il59eo5UA9DUIt7p4qb0Xe67huVeu4jyofw7xTHdO0axyxMBvXxVx4keSN6ea8qTI9IWGBGQHxd93bO5JLsArlFY98bQBRThyKcyWFzeXEXzIYbeGFOWCoBDtnPLbz9aFCPxNkItUA6GTn+RxRbgaFFsojHj5hlyOpbPPP9q6cS6V9qt2jH3/vJ+Idvr0qr7W9u7NmVDJEc81wcZ/LFfRpr51HLi9NM+bdPk38xraaLf1fSormPwphlc5BHUHzB7V20vT47eNYohhF9c8z3qpTxlfjmZWHulMvCnHrSSLFdBfmOFkXlz7Bh/WvNmHdGHfa9j3XmUyn2035Yv8AHMjR6k7ryZSjKfpyrjJqeoXpwGlceUeVX645UxfFbSTmO5Ucv9N/T+U/0pk+H9+klnGqYDRjY4HXPmfQ10u9RohYo7fb4OXkOWROty0n1+RO0v4bXD85nSIeX3m/Tlmm3TuA7KAbpB4hXmWlPyj6dMU0g0p/E/UBHZmPdhpWCgd9ozu+nSuVZF181Det+x1vGpog563r3GTTrmCaMiBkeIZQhMbR5jAql+INNksbshcrtbfE3mM8v7EU6/B+MiGdv4S4A9wBmm7XtEhu4/DmXP8AKw+8p9DXqFixrpRfWJ4nW8mmMl0YJ4Y43guEAkZYpgPmVjgE+anpg+VEtT4ptYFJeZCR/CpDMfYCq81D4Y3Ck+C6SL23Ha31Fa2PwyumP+Y0ca9zksfyr26MVviU+nseVflJcLh19wLr2qS6jdAqpy2EiTrgev7mro4e0wW1vHCP4F5nzPc1B4Z4TgsxlAWkPWRuv08hR+scnIjNKEFqKNsXHlBuc39zM0Nu9AtpG3SQRM3XJUZPv50Rr1cik12Z1uKfdHC00+KL/SiRPwqo/YVJribpA20ugb+XcM/lQ/XNYMOxI08SaQ4RM46dST2Ao233CSXYLVHvr+OFd0rqi+bHH5UtXWsXcM9utwkaxO21mQkgk9ASemKiXd8v2+bxYXndAqwxqu4AHqefIZPeoUZ5tYT7O88JEwVScKRzx2oE1/eXERubdlijALJGwyzgddx7Z7Yrnplk63PiOkdtHOpQw7sl27HA5A1O4HfEDwN1hkaM+2eX6UANg0NLmzNwxLXLqXD5PysOgXyAx0qPeXkj/YbhHWMuhiaRxkKx659TjFH+ErZ4o5InUhUlcIT3U8+Xpzrrp2hKkDwS4kjZ2YAjoCcgfTzoAabFIriAySSXNw7ELlgAgx8zbRyxU7hiBkSaJ1IVZX25HVWOeXpzqXpuiwwEmJMMeW4nJx5ZPapbXC7ghZd5GQuRuI8wOuKADRcPA2y28rE7HLKyEgjmSMHseeKMQxhVCjJCgAEnJ+p7mgWtapcx3tnDFEHgl3+M+CSmBy59BR2aVVUsxCqBkljgAepqFMtXNjQjSOK7O6cx29zHK46qp548xnr9KV9e4qupbubTbGMJcKV/z3OVWMqGZvQ5OBQD09IvxV4nS0tGjdGdrlJI1xjAyMEtmpfw+1O5kS4gvGD3FrL4bOP4gRlTRfXdLjuImR0RmKOqMwztLDGRQFQ6Zq2q6ikEKxeHajww7hcBlQg82PXp0FXZpP8AqN7f1pWbXrSySG1kuE8RVSMIvMk9BkDkOZpr0NPnf2/rQgs8dptlV8fdZW+gIz+maXtPPjJO8A3q7JNGR3KOScVYPEdspkUsM8u9QbeJUUKihVHQAYAzzOKFBbaKzGUZCg3S3EZ6/jBHr0+tb6ZwlBDctcIZScsUjZyY4i5y5jXsTRhTXVaA6rWzID94A+4BrlC+eZGOfSq6udUmsNQcyFnjc5wSfmQ9CvqK2opdu0n1X/phdcqknJdGWW1uhGCiEeRUVVvxD0VLaZHhG1ZATt8mB549KcDx1Zhd29if5dvP+1IWtajLqNyoRTz+SNBzwPM/1NduFXbCe5dI+dnHm2VTglHrLxotaCFbq0RZeYliXd7kdffvVWXVvdaXcEqSv8r4yjr69s1bun2/hRRxjnsRVz7Cus8Kuu11V1PZhkVz05PLclrcX4Oi7G5sYvepLyVo3xOn24EUW7+b5v2oPaWl3qk+4kt5ueSIPIdvpVpDhazzn7NHn2orBCqKFRQqjoFGBW31dUF+KGmYfSWzf5Z7Rx0XTUtoUhj+6o69ye5Puan1zdgoyxCj1IA/M1sp79vMdPzr57bb2z6KSS0jas1zllCqWYgKoJJPYDrQJOLI+TGKZYScCUr8vofMD1qAYhWQaVNRmlmuxamTbBIniBk5MVHVQfU16G3+xXcaIzeBcArhiTtkHTBPmM1QTpOIizutvA84jOHcEAZ7hc9TUax1ae7tJvCAjuFYpjpt59TnvjNa8GTiMTWzkLLHK5IPIlWJIYZ69ai212v+IzxxnCTpt3Dp4gBzg+dAQtV0+38IxW0bTXSgFpVJO1hzJZ+mfSpVzqHOxviMxhTHKR/Dnlk/UV20i3vYofsywomMgzluRBJO7HUtz70T0bQTbRyIJDKjA7Y3AwCeZz7mgB/Gmoxy2/hwsJZSVdQhyQF5ljjoKkGyecQ3lq4jmaMBtwyrr5MPQ96iwRTbGjhsVt5HBVpCRsGeRII5n2pj0uyEMMcQOQigZ8/OgIFjpEhlWe6kWSRARGqDCJnqRnmTRWG3RCxVQC5yxHc+ZrpUa+1GKHnLLHHnpvYDPsCaFJWaxXK3uFkXdGyup6MpBH5iquPH13qEslhZxC3uRI6tKTuCRLkFvxk4GPWhC1jVKce8ZQW+uW08W6ZoUaKZE65OQFXPInn0rbWNPvdGuLa6N7JcxSyBJg2cc/ME9OfX0or8WdJhgksbqKJEc3ieIwUZbJB+bzoAvxLxlPFaWVwkRh8edEkjlHzKpYjH1HOovxFRr2+tNMDlYXDTT7Tgsq/dX2/vUj42LnTtw/gnhYf/ACA/rUHVrgQ67YzSEBJ7Yxhj0DY6Z9eX50KQfiDwzb2C219ZR+C8E0akKThkY45+v96MaEg/x3Um7mC3I+oXNY+KcgmW2sEIM1xPGdoOSqIcsxx0Fd9HiI1rUWwdvgW6hsHBIA6HoaEPcK/+4av/APeh/wD1ovxBf+BbTzd443Ye4HL9ajaJpTxXN9K+NtxKrpg89qrjn5Go3H3/ALfc/gBPsDlv0qFFnhn4cW8fh3NyXmuWxK2ThVY8+Q6nHrVnaAv3z60vRatA7JGk0bOUVgqsCdoVcnlTPoaYiz5kmhDnxBH8gbyP70FBpov4t0bD0pTYZFAdywxz9qyk2cgcuXL6VHjIPIdx37EdK2Tn06/eH7H9qAkW8hzz7gEf1rhreixXSbJQcj7rD7y+3p6VtCflRh2OD7VOBr1GTi9xfUkoqS0+wjr8NlzzuDj8POmzQdBhtFxEvzH7zt94/XsPQVMmlCIzscIqlmPkAMk/QCs2V0kqLJGwdHAZWHQg9xWtmTbYtSl0Mq8aqt7jHqSlrYVoxwCT0HU+1KeofEGBGIhimukRQ8skCgrGM455IyeXSsDccRVffE7jGe3eGysRm7nxzxkqp6YHmfPtg08WF4k0aSxMGjdQysO4NVxxPtteIbS6m5QzRiNXPRX5jmfqPzoCBwPbzTi+0fU5H8U4kDb8sDyJ2k9R/F5V0tGutBu4Y5pmuNPnbYGbOY26Dr0I5ehGaIfE2M2V7Zaog5Kwhnx3U9yfLBxW3x21GL/Do0DAySyRvEAeeME7h6c8VSD3xPbtJaSqnMlcjHcDnj60JsYri9gUtNHFAy4KRjJwBghieQPKjmh7hbQb/veFHu99oqHccL27uW2su7myqxVW9wKADnHgW89ssjC2lMYzzZ484YjHUUxa/phuIgqna6urox7Ef8ZqdbxKihUAVVGAB0ArpQAHia0iPhvLbPMejNFkMv5cyKiWVoZZoDFA0FvAWb5xhnYjHIdfqaaQa08dd2zcu/GduRux5464oBa484qeyWBYYhLPcSCONScDtknHPFNEZOBu64GceffFV5x1xNBFewpDbG91CIHw0H3Y9w5lvI4qJD8Tbm2mRNVsTbRucLKpyAf93bH1zQFoZodxBqq2ttLcMpYRIW2jln0qsuMzNpeoJqkDNNZz4Ey5JAB8u2COYPnmmj4l6gkmiXEsTBkkjXaR3DMv96AkNxnjSP8AEWQKTGWWPORnJCjP0pV4c4CiuoRf6xK0ssy78O+xI1PMAeXL6UQ4g0V34cWGMZZYI32jqQPmOPzpd+HnBMOpWkc93dzT7Rs8EPgR45AHvQEbhXU4dN1lLWxuftFncYBUNuCOc4wRyJGOo7Hn0o9wZbCDiPUYyOcke9fqVY/vUy7ubexvbSx0y3g8WRszkLuZIx5nsevP0rvf6VKvEUFwiMYngZZHH3RhSBk+ecUBt8boC2lOw6xyxv8AkedRfiuTLo0c6jcUMEvL3XJpz4k0hby2ltnYqsgwWGMj1Ga72NmsUMcK80RFQbueQBjnQCLquo/4zo84tI5N+Y1UMMbmXbnb6CjnEHCUV9aRQXOVeNUIdMbkcAA4z1FMfIDlhQPLkB+VY3UAs8K8EwWLNIrSTzsMGaY5YL5L5CmJjWXbzqNcXAXr9B5+1QpljQDjLSJLy1a3jk8IuV3Ngn5QckcvOiMcxO47cbjgZpa4rubiTZZWrATzbi8vQRxDkW9yeX1oDhwnwHBp7M8bvJKy7dzYwAcZ2ge1WjZx7UUegquvhnZuLSCORizB3GeZ+UHlzParMAoQzSrfw7JGHY8x9aaqEa9b5UOOo6+1AAghJPP2I613hjAx51otRdcvzBbTTKu9o0LBemT6+nOhQogqPqeqQ2yeJcSLEmcZY9/IeZpH1jWrtoJYbkC3kzA++EnBt2ZRKUbrkZIPlUCKb7TOkFpL9tFq3j28kysUPZ4ZHIwTjBVvWgDOtcUGK9t5bdWura6jELbT/lby2BtJ5BsciO9d+INelht9RgRVhltlVoigwPBfA3gfzKd2ahNvaN7O4sRYm6YtDLG4aP7SPmQ/7WJAPrWLvVUnWC5IDXEANvfW+CXMLfLJlepwQGB9TQEm40JtPgS+sp5pTGivPHLIzrPGQC5AJ5MBzFS+BWigurm2QDwblVvIP90bjEinz2nt61Hm07U4IHsrdIrm3ZWjhndyrxRsMBZFx820HkfSj2m8LRxpYgs3i2a7VdeW4EfMreany9KEIfBX/pbi505vuoxntvLwXOSo/CxxjyxRvifh6G+gME45dVYfeRuzKf6VP8Fdwfau8DaGx8wB6jPl6UG4r4xtdPVTcs25wSiKuS2OvpQpXmt8Ba00JtFu0uLUkY3thsA5XO4E8sDvRPgv4TeE6XGoyiZ48bI9xKLjpuLdQOuByoPrfxmuGQtZ2myPp40gLc+3T5QfrWulcKarq8YnvbtoYX5ohzkjzCDkB71SFtQ8SWjzi3S4iaY5wisCeXX6+lFgaoyXgSfRZU1CLZeRRc3UghlB6tj08+1W7ZXqX1n4kLkJPGQrDkykjH0INQHTX+ILeyj8S6lWNT90HmzfhA60C0b4nabcyCNJyjnkPFUoCewBPeq7+GOjm41GaLUibhrNCsayksB8x54PUd/rVkcY8CWt7Ay+EkcwUmORFCkEDkDjqp8qpQX8VOKbrTntZ4iGtyWSWPA+ZsZXJ7CtPhXwu2V1S5ld7m5UsAWOFRzkDn+3QUB4dd9U0W6sp/mubUlVJ5klPuc//wAfpTb8IdYFxpkQP34P8lx3G37pPuKEK94S4wSyvdQMsEs93JMyoEGTtDHlnsP6Uwa5bavrERie3hs7ZjnMvN8DmD6H2xUri3h65s78arp0QlLDE8Hn2LL74HTvWLvjW/vUMFnp00UkgKtLPlVQHkxGetAMvCWmQvpotGmS8jVWhd15j2HkVzyqoeJZZ9OhuNGlDSRyujW0nYKWHL16dOxq5+B+G10+0S3Db2GWkfsznrj07fSi9zZRSFWkjR2Q5QsoJU/7SelAbafHthjXH3Y0XH/iBSHffCeEzPJa3VxaCQ5ZIW2r9MdvSrCzWM1CgDhXg+2sAxhDPK/35pDukb69h7UfzUbU7xYYpJZGCKiklm6Dlyz9aW/h1xYdQtg7qRKoxIwQqhOf4POgGwmtHYDmeVeJqBMviSlTzRACR5k+fpQHS8mVon2kEY7VFW7cBCFGzkuT1Pr7Vm8t1RJCvLcACB0HPsK6XQ/01/3D9BVIR9QAyxkPIckUH9axEvzAn+BB+fWuXiFlbCkuT8xPYZ6CpPh8mz/F+2MUBFZQdoYkDBPI9cml+wuAEu7oD5nfwYvZDsUD3cZpkliAXkMsqtt/I4qvvh5b3cscf2pNkMDOY0IIaSRmOWcHsvb1qAszhOx2IP8AYoX69W/U0xVGsINiAd+/uetSaoPVzlj3Ag9DXSvUAozRFGKntWksYdWRhlWBUj0NGdctcjeOo6+1BgahRD4kvfBiiglR3nhfbHhSRPbt8r4P8wQnI7MKIwWd4Ugt4FjNoJEcXCsFJhGco6DmW57c+lMWpxTMoNu6JIpJAkXcjZGCG7j3FacN2LW1tHFLIrOCxLDkuWYthc9hnlQEKDg1RLGzXM8kEL+JDA5G1G7fNjcwHbJpkjtkDtIEQSN95woDN7nvUK9vzHJGCmY3O0sMkq3bI8vWiANAdRW4NRXuUU4Z1U+RIFdGk+UlRu5EgA9fTNASFNRNS0iC42faIUl2Hcm8Zwe+KWJtcmumjhtsxMQTKT1XHbNZnN1YkSNKZ4cgPnqP7VSHT4oaOZdKmjgQAptkCKoGQhywwOvIUX4L1yK8tIpYSOSKrr3RgMEEUTtrhZEV0OVYZB9PWkPW/hqTM0+nXLWUj82VSQhPcjb09qAc+JNQit7WaS4IWPw3BB/iyMBQO5NJXwHdzYSZGI/Hbw/b+LFAdS+H20rLrOqBox23NlvQbuf1Ap30Di/SlVLe2uYkVRtRTlR+ZGM+tALnxDlfTNRg1SJd0Uo8K4Ud/wCmSOhPcUcf4s6asXiLK7NjIi8Mhyew5+vej3FeiLe2ktu2P8xcofJxzQj696WPhVcx3Fr4c8Mf2q0bwXLIN2BnYckehoU4/BrSJUW6vJkMf2qQsiHrtLFskfXFMPCvCQsri6ljlzHcNuEWMBDknr360yZrI59OdQGwNazXAUZdgo5DLHA9PrULV9VhtojLcOI0GBk5JJPQKBzJ9BS7NxLaX0csKxu8qIZkgnjeMuU+ZSMjpkCgHGgKa4/+JNZsqhDAJYnB5sQcOD7Zpa1PiJ72PTI43a3S+ZhMyHDDYPmjRuoJORmousaFDpl7p93C8uxpjbuskjPycNggseXPGRQDHqfGLLLJHaWkt4YeUzRlVRDgHaC33mwc4FB9Z4nlun09bKYxW974scj7f8xGUZIGeSuACKXLGFLeW5ttRvbi3UTyOkUQdRMjncGEiDc5542+lMGncPySW9k8MC2whuzMsbE7vBIIy+efiMDkiqDfT9HWz1WO2RpHt7q2kLJM5kBePv8ANnmc1K+Ftyi20tuGXfDc3IKA8wviNg47CmS90pJLmG5JIeDxAmOhD4zu/KuRgtrd2lEccbzMFZ1UbnJ6ZI6+dQBQmh8gdJGZV3BwO/QisrqANw0GOaoHLe5PL9K1vNVhiIWSVVY9ief5dqAyLbIO8/MxBOPToK7OBkHuOlD9Q1TZIsKIXlddy/y+7HyodDqc+x0fb43ieGhXp0yT/wCI/agDhlGdoIyOoyM/Wh0OrI8piUN0J34+U46486G3+mCAhoQzSuDHjPNs/eYk/wDedSbUsgaWbYqohCqhyFUc2yfOgMarq/hyLEi7nKtI/kkajqfUkgAd+flRDhESTJFLMMMVDsPInmo+gpftLcvkN/q3BEk3+2Mf6aenmB71YlhbeGgHfvQEkVmvCvVSHq9Xq9QGrrnkehpXv7fw3x2PMV6vVGDkprne2oljZG6EdfIjoRXq9QoJ0biNGKQyZMmdu7HI45A+9FNL1Eu8kbqFkjPMDmCOx/4r1eoQXtD0lLmSd7jcxVyMZqZPDJYHxI2L2+QGRjzX8Ner1UGuolYJ4r2P/Sl5OPxd8U2yIrqQwyjDBHoa9XqAXOHZTbzvZucqcvEfTrg01Ieder1ClMaLoH+MapeS3rsYrdyixg4zhiqr6LgZOOtPl38NtMdCn2VU5Y3ISGHqDnr716vVACuA7uWzvZdJnkMoRfFt3PM7O6nyp6laKFZJSqoAC8jKvM47nAyTWa9QCrpPxItp544ljlRZjtikbbhj2BUEsufWo8CT6jdXqtdTW0NrL4KJAVBJxku7EHPsKzXqoI3GEb20eny3Uv2lbW5BmYrglXysbFejMuR0pj4h4jSGS18NElluJVjXIwRGQS53EDHIdKxXqgAllwaWS6tnZo1iujPZzIRujLYY8uw3Z5dxU5eDWnZX1K6a7MZBjVV8NFIOdxHUt65r1eoBreMMQSqsR0JUEj2JHKtuter1AcL1QY3DZClTkjqB3x60t6mUNvZeESU8VNpbrj19a9XqqITItxvborjcI0Vc9M88ZoDfeGIzCq+JKzqJZmH8RYZ255+ler1AHLbHj3Ep6RqsY9lXJ/ehEd34UkBdSxdHcAY5u5OM+XI4zXq9QBCSwmLRsJACA3iHrjdjknl0odxlZzPaeDaYDs6DLHooIJJ8896zXqhRk4Q0YxrvkcySH7znqzYxnHZR0ApoFer1UhmvV6vUB//Z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r-FR"/>
          </a:p>
        </p:txBody>
      </p:sp>
      <p:pic>
        <p:nvPicPr>
          <p:cNvPr id="38917" name="Picture 5" descr="C:\Users\lamine\Desktop\1424874272.refsantesecu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29471" y="571480"/>
            <a:ext cx="1714529" cy="947436"/>
          </a:xfrm>
          <a:prstGeom prst="rect">
            <a:avLst/>
          </a:prstGeom>
          <a:noFill/>
        </p:spPr>
      </p:pic>
      <p:sp>
        <p:nvSpPr>
          <p:cNvPr id="8" name="ZoneTexte 7"/>
          <p:cNvSpPr txBox="1"/>
          <p:nvPr/>
        </p:nvSpPr>
        <p:spPr>
          <a:xfrm>
            <a:off x="1142976" y="285728"/>
            <a:ext cx="30718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 smtClean="0">
                <a:solidFill>
                  <a:schemeClr val="bg1"/>
                </a:solidFill>
              </a:rPr>
              <a:t>SOMMAIRE</a:t>
            </a:r>
            <a:endParaRPr lang="fr-FR" sz="3200" b="1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142976" y="1285860"/>
            <a:ext cx="778674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INTRODUCTION</a:t>
            </a:r>
          </a:p>
          <a:p>
            <a:pPr>
              <a:lnSpc>
                <a:spcPct val="150000"/>
              </a:lnSpc>
            </a:pPr>
            <a:r>
              <a:rPr lang="fr-FR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1.Présentation de la SEEN</a:t>
            </a:r>
          </a:p>
          <a:p>
            <a:pPr>
              <a:lnSpc>
                <a:spcPct val="150000"/>
              </a:lnSpc>
            </a:pPr>
            <a:r>
              <a:rPr lang="fr-FR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2.Système de management SST</a:t>
            </a:r>
          </a:p>
          <a:p>
            <a:pPr>
              <a:lnSpc>
                <a:spcPct val="150000"/>
              </a:lnSpc>
            </a:pPr>
            <a:r>
              <a:rPr lang="fr-FR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3.Statistiques des accidents  : 2014 ,2015 et 2016</a:t>
            </a:r>
          </a:p>
          <a:p>
            <a:pPr>
              <a:lnSpc>
                <a:spcPct val="150000"/>
              </a:lnSpc>
            </a:pPr>
            <a:r>
              <a:rPr lang="fr-FR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4.Indicateurs</a:t>
            </a:r>
          </a:p>
          <a:p>
            <a:pPr>
              <a:lnSpc>
                <a:spcPct val="150000"/>
              </a:lnSpc>
            </a:pPr>
            <a:r>
              <a:rPr lang="fr-FR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5.composition du CSST </a:t>
            </a:r>
          </a:p>
          <a:p>
            <a:pPr>
              <a:lnSpc>
                <a:spcPct val="150000"/>
              </a:lnSpc>
            </a:pPr>
            <a:r>
              <a:rPr lang="fr-FR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6.Initiatives</a:t>
            </a:r>
          </a:p>
          <a:p>
            <a:pPr>
              <a:lnSpc>
                <a:spcPct val="150000"/>
              </a:lnSpc>
            </a:pPr>
            <a:r>
              <a:rPr lang="fr-FR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7.Tableau statistique des activités</a:t>
            </a:r>
          </a:p>
          <a:p>
            <a:pPr>
              <a:lnSpc>
                <a:spcPct val="150000"/>
              </a:lnSpc>
            </a:pPr>
            <a:r>
              <a:rPr lang="fr-FR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8.Impacts des activités déroulées par le CSST/SEEN</a:t>
            </a:r>
          </a:p>
          <a:p>
            <a:pPr>
              <a:lnSpc>
                <a:spcPct val="150000"/>
              </a:lnSpc>
            </a:pPr>
            <a:r>
              <a:rPr lang="fr-FR" b="1" dirty="0" smtClean="0">
                <a:latin typeface="Verdana" pitchFamily="34" charset="0"/>
                <a:ea typeface="Verdana" pitchFamily="34" charset="0"/>
                <a:cs typeface="Verdana" pitchFamily="34" charset="0"/>
              </a:rPr>
              <a:t>CONCLUSION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page int san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755576" y="1412776"/>
            <a:ext cx="78488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1200" dirty="0"/>
          </a:p>
        </p:txBody>
      </p:sp>
      <p:pic>
        <p:nvPicPr>
          <p:cNvPr id="14" name="Picture 5" descr="C:\Users\lamine\Desktop\1424874272.refsantesec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471" y="-24"/>
            <a:ext cx="1714529" cy="947436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142844" y="71414"/>
            <a:ext cx="68580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</a:rPr>
              <a:t>Impacts des activités déroulées par le CSST/SEEN (6/6)</a:t>
            </a:r>
            <a:endParaRPr lang="fr-FR" sz="2400" b="1" dirty="0">
              <a:solidFill>
                <a:schemeClr val="bg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071538" y="1191268"/>
            <a:ext cx="101418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fr-FR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avant</a:t>
            </a:r>
            <a:endParaRPr lang="fr-FR" sz="36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FF000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Rectangle 10"/>
          <p:cNvSpPr/>
          <p:nvPr/>
        </p:nvSpPr>
        <p:spPr>
          <a:xfrm>
            <a:off x="6072198" y="1119830"/>
            <a:ext cx="1940147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fr-FR" sz="2800" b="1" dirty="0" smtClean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Maintenant</a:t>
            </a:r>
            <a:endParaRPr lang="fr-FR" sz="3200" b="1" dirty="0">
              <a:ln w="10160">
                <a:solidFill>
                  <a:schemeClr val="accent5"/>
                </a:solidFill>
                <a:prstDash val="solid"/>
              </a:ln>
              <a:solidFill>
                <a:srgbClr val="00B050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8" name="Image 7" descr="2016-05-11-Audit SEEN-087"/>
          <p:cNvPicPr>
            <a:picLocks noGrp="1" noChangeAspect="1"/>
          </p:cNvPicPr>
          <p:nvPr isPhoto="1"/>
        </p:nvPicPr>
        <p:blipFill>
          <a:blip r:embed="rId4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00562" y="1751156"/>
            <a:ext cx="4572000" cy="4749678"/>
          </a:xfrm>
          <a:prstGeom prst="roundRect">
            <a:avLst>
              <a:gd name="adj" fmla="val 6500"/>
            </a:avLst>
          </a:prstGeom>
          <a:noFill/>
          <a:ln>
            <a:noFill/>
          </a:ln>
        </p:spPr>
      </p:pic>
      <p:pic>
        <p:nvPicPr>
          <p:cNvPr id="12" name="Image 11" descr="2015-05-20-SEEN-050"/>
          <p:cNvPicPr>
            <a:picLocks noGrp="1" noChangeAspect="1"/>
          </p:cNvPicPr>
          <p:nvPr isPhoto="1"/>
        </p:nvPicPr>
        <p:blipFill>
          <a:blip r:embed="rId5" cstate="print">
            <a:lum/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0434" y="1740707"/>
            <a:ext cx="3748690" cy="4903003"/>
          </a:xfrm>
          <a:prstGeom prst="roundRect">
            <a:avLst>
              <a:gd name="adj" fmla="val 6500"/>
            </a:avLst>
          </a:prstGeom>
          <a:noFill/>
          <a:ln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page int san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755576" y="1412776"/>
            <a:ext cx="78488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1200" dirty="0"/>
          </a:p>
        </p:txBody>
      </p:sp>
      <p:pic>
        <p:nvPicPr>
          <p:cNvPr id="14" name="Picture 5" descr="C:\Users\lamine\Desktop\1424874272.refsantesec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471" y="-24"/>
            <a:ext cx="1714529" cy="947436"/>
          </a:xfrm>
          <a:prstGeom prst="rect">
            <a:avLst/>
          </a:prstGeom>
          <a:noFill/>
        </p:spPr>
      </p:pic>
      <p:sp>
        <p:nvSpPr>
          <p:cNvPr id="7" name="Rectangle 6"/>
          <p:cNvSpPr/>
          <p:nvPr/>
        </p:nvSpPr>
        <p:spPr>
          <a:xfrm>
            <a:off x="142844" y="71414"/>
            <a:ext cx="68580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</a:rPr>
              <a:t>CONCLUSION</a:t>
            </a:r>
            <a:endParaRPr lang="fr-FR" sz="2400" b="1" dirty="0">
              <a:solidFill>
                <a:schemeClr val="bg1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928662" y="1214422"/>
            <a:ext cx="8001056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fr-FR" sz="2400" dirty="0" smtClean="0"/>
              <a:t>Depuis  la mise en place de la démarche QSE, la SEEN  a connu une avancée significative en matière  de SST.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r-FR" sz="2400" dirty="0" smtClean="0"/>
              <a:t>Une large campagne d’informations et de sensibilisations SST de son personnel;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r-FR" sz="2400" dirty="0" smtClean="0"/>
              <a:t>Le développement  d’une culture de prévention au sein de l’entreprise;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r-FR" sz="2400" dirty="0" smtClean="0"/>
              <a:t>La sauvegarde de l’intégrité physique, mentale et psychologique  de ses salariés  et de ses  sous-traitants.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r>
              <a:rPr lang="fr-FR" sz="2400" dirty="0" smtClean="0"/>
              <a:t>Une nette amélioration des conditions de travail</a:t>
            </a:r>
          </a:p>
          <a:p>
            <a:pPr>
              <a:lnSpc>
                <a:spcPct val="150000"/>
              </a:lnSpc>
              <a:buFont typeface="Wingdings" pitchFamily="2" charset="2"/>
              <a:buChar char="Ø"/>
            </a:pPr>
            <a:endParaRPr lang="fr-FR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page int san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755576" y="1412776"/>
            <a:ext cx="78488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1200" dirty="0"/>
          </a:p>
        </p:txBody>
      </p:sp>
      <p:sp>
        <p:nvSpPr>
          <p:cNvPr id="12" name="ZoneTexte 11"/>
          <p:cNvSpPr txBox="1"/>
          <p:nvPr/>
        </p:nvSpPr>
        <p:spPr>
          <a:xfrm>
            <a:off x="1212099" y="2506800"/>
            <a:ext cx="721755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fr-FR" sz="4000" b="1" dirty="0" smtClean="0">
                <a:solidFill>
                  <a:srgbClr val="0070C0"/>
                </a:solidFill>
              </a:rPr>
              <a:t>Merci de votre aimable attention</a:t>
            </a:r>
            <a:endParaRPr lang="fr-FR" sz="4000" b="1" dirty="0">
              <a:solidFill>
                <a:srgbClr val="0070C0"/>
              </a:solidFill>
            </a:endParaRPr>
          </a:p>
        </p:txBody>
      </p:sp>
      <p:pic>
        <p:nvPicPr>
          <p:cNvPr id="14" name="Picture 5" descr="C:\Users\lamine\Desktop\1424874272.refsantesec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471" y="-24"/>
            <a:ext cx="1714529" cy="947436"/>
          </a:xfrm>
          <a:prstGeom prst="rect">
            <a:avLst/>
          </a:prstGeom>
          <a:noFill/>
        </p:spPr>
      </p:pic>
      <p:sp>
        <p:nvSpPr>
          <p:cNvPr id="6" name="Rectangle 5"/>
          <p:cNvSpPr/>
          <p:nvPr/>
        </p:nvSpPr>
        <p:spPr>
          <a:xfrm>
            <a:off x="2632495" y="6060064"/>
            <a:ext cx="38790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>
              <a:defRPr/>
            </a:pPr>
            <a:r>
              <a:rPr lang="fr-FR" b="1" i="1" dirty="0" smtClean="0">
                <a:solidFill>
                  <a:srgbClr val="00B0F0"/>
                </a:solidFill>
              </a:rPr>
              <a:t>L’EAU SAINE ,PAR TOUT ET POUR TOUS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page int 1 copi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8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899592" y="332656"/>
            <a:ext cx="5760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3" name="Picture 5" descr="C:\Users\lamine\Desktop\1424874272.refsantesec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471" y="-24"/>
            <a:ext cx="1714529" cy="947436"/>
          </a:xfrm>
          <a:prstGeom prst="rect">
            <a:avLst/>
          </a:prstGeom>
          <a:noFill/>
        </p:spPr>
      </p:pic>
      <p:sp>
        <p:nvSpPr>
          <p:cNvPr id="19" name="ZoneTexte 18"/>
          <p:cNvSpPr txBox="1"/>
          <p:nvPr/>
        </p:nvSpPr>
        <p:spPr>
          <a:xfrm>
            <a:off x="899592" y="332656"/>
            <a:ext cx="5760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INTRODUCTION</a:t>
            </a:r>
            <a:endParaRPr lang="fr-FR" sz="2400" b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857224" y="714356"/>
            <a:ext cx="792961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fr-FR" sz="2000" dirty="0" smtClean="0"/>
          </a:p>
          <a:p>
            <a:pPr algn="just">
              <a:lnSpc>
                <a:spcPct val="150000"/>
              </a:lnSpc>
              <a:buFont typeface="Wingdings" pitchFamily="2" charset="2"/>
              <a:buChar char="§"/>
            </a:pPr>
            <a:r>
              <a:rPr lang="fr-FR" sz="2000" dirty="0" smtClean="0"/>
              <a:t>La </a:t>
            </a:r>
            <a:r>
              <a:rPr lang="fr-FR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Soci</a:t>
            </a:r>
            <a:r>
              <a:rPr lang="fr-FR" sz="2000" dirty="0" smtClean="0">
                <a:ea typeface="Calibri" pitchFamily="34" charset="0"/>
                <a:cs typeface="Times New Roman" pitchFamily="18" charset="0"/>
              </a:rPr>
              <a:t>é</a:t>
            </a:r>
            <a:r>
              <a:rPr lang="fr-FR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</a:t>
            </a:r>
            <a:r>
              <a:rPr lang="fr-FR" sz="2000" dirty="0" smtClean="0">
                <a:ea typeface="Calibri" pitchFamily="34" charset="0"/>
                <a:cs typeface="Times New Roman" pitchFamily="18" charset="0"/>
              </a:rPr>
              <a:t>é</a:t>
            </a:r>
            <a:r>
              <a:rPr lang="fr-FR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d</a:t>
            </a:r>
            <a:r>
              <a:rPr lang="fr-FR" sz="2000" dirty="0" smtClean="0">
                <a:ea typeface="Calibri" pitchFamily="34" charset="0"/>
                <a:cs typeface="Times New Roman" pitchFamily="18" charset="0"/>
              </a:rPr>
              <a:t>’</a:t>
            </a:r>
            <a:r>
              <a:rPr lang="fr-FR" sz="20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Exploitation des Eaux du Niger (</a:t>
            </a:r>
            <a:r>
              <a:rPr lang="fr-FR" sz="2000" dirty="0" smtClean="0"/>
              <a:t>SEEN) est un acteur incontournable dans le développement Social, économique et environnemental.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§"/>
            </a:pPr>
            <a:r>
              <a:rPr lang="fr-FR" sz="2000" dirty="0" smtClean="0"/>
              <a:t>La Direction Générale a mis en place un système de management Qualité-Sécurité et Environnement (QSE ) pour réaffirmer son engagement inconditionnel en faveur d'une culture de la prévention des </a:t>
            </a:r>
            <a:r>
              <a:rPr lang="fr-FR" sz="2000" dirty="0" smtClean="0"/>
              <a:t>risques professionnels </a:t>
            </a:r>
            <a:r>
              <a:rPr lang="fr-FR" sz="2000" dirty="0" smtClean="0"/>
              <a:t>.</a:t>
            </a:r>
          </a:p>
          <a:p>
            <a:pPr algn="just">
              <a:lnSpc>
                <a:spcPct val="150000"/>
              </a:lnSpc>
              <a:buFont typeface="Wingdings" pitchFamily="2" charset="2"/>
              <a:buChar char="§"/>
            </a:pPr>
            <a:r>
              <a:rPr lang="fr-FR" sz="2000" dirty="0" smtClean="0"/>
              <a:t>Aussi, conformément à ses missions le Comité de  Sécurité et Santé au Travail (</a:t>
            </a:r>
            <a:r>
              <a:rPr lang="fr-FR" sz="2000" b="1" dirty="0" smtClean="0"/>
              <a:t>CSST</a:t>
            </a:r>
            <a:r>
              <a:rPr lang="fr-FR" sz="2000" dirty="0" smtClean="0"/>
              <a:t>) de la SEEN  s’active quotidiennement  à la recherche de solutions efficaces et durables en matière de prévention.</a:t>
            </a:r>
          </a:p>
          <a:p>
            <a:pPr lvl="0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tabLst>
                <a:tab pos="457200" algn="l"/>
              </a:tabLst>
            </a:pPr>
            <a:endParaRPr lang="fr-FR" sz="2000" dirty="0" smtClean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page int 1 copi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8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899592" y="332656"/>
            <a:ext cx="5760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3" name="Picture 5" descr="C:\Users\lamine\Desktop\1424874272.refsantesec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471" y="-24"/>
            <a:ext cx="1714529" cy="947436"/>
          </a:xfrm>
          <a:prstGeom prst="rect">
            <a:avLst/>
          </a:prstGeom>
          <a:noFill/>
        </p:spPr>
      </p:pic>
      <p:sp>
        <p:nvSpPr>
          <p:cNvPr id="19" name="ZoneTexte 18"/>
          <p:cNvSpPr txBox="1"/>
          <p:nvPr/>
        </p:nvSpPr>
        <p:spPr>
          <a:xfrm>
            <a:off x="899592" y="332656"/>
            <a:ext cx="5760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1.Présentation de la SEEN </a:t>
            </a:r>
            <a:r>
              <a:rPr lang="fr-FR" sz="16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(1/2)</a:t>
            </a:r>
            <a:endParaRPr lang="fr-FR" sz="2400" b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169" name="Rectangle 1"/>
          <p:cNvSpPr>
            <a:spLocks noChangeArrowheads="1"/>
          </p:cNvSpPr>
          <p:nvPr/>
        </p:nvSpPr>
        <p:spPr bwMode="auto">
          <a:xfrm>
            <a:off x="857224" y="1098368"/>
            <a:ext cx="8001056" cy="461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La soci</a:t>
            </a: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é</a:t>
            </a: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t</a:t>
            </a: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é</a:t>
            </a: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d</a:t>
            </a: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’</a:t>
            </a: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exploitation des eaux du Niger a pour mission l</a:t>
            </a: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’</a:t>
            </a: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exploitation du service de la production, du transport ,de la distribution ainsi que la facturation de l</a:t>
            </a: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’</a:t>
            </a:r>
            <a:r>
              <a:rPr kumimoji="0" lang="fr-FR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eau potable dans les zones urbaines et semi urbaines du pays.</a:t>
            </a:r>
          </a:p>
          <a:p>
            <a:pPr lvl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fr-FR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Crée en Juin 2001, la SEEN  est une filiale du </a:t>
            </a:r>
            <a:r>
              <a:rPr lang="fr-FR" sz="2400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groupe Veolia </a:t>
            </a:r>
            <a:r>
              <a:rPr lang="fr-FR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</a:p>
          <a:p>
            <a:pPr lvl="0"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Font typeface="Wingdings" pitchFamily="2" charset="2"/>
              <a:buChar char="Ø"/>
            </a:pPr>
            <a:r>
              <a:rPr lang="fr-FR" sz="2400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SEEN ,présente dans 55 centres urbains et semi urbains du Niger. </a:t>
            </a:r>
          </a:p>
          <a:p>
            <a:pPr algn="just"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fr-FR" sz="2800" dirty="0" smtClean="0">
                <a:solidFill>
                  <a:srgbClr val="FF0000"/>
                </a:solidFill>
              </a:rPr>
              <a:t>La SEEN  a  668 agents </a:t>
            </a:r>
            <a:endParaRPr lang="fr-FR" sz="2800" dirty="0" smtClean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page int 1 copi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8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899592" y="332656"/>
            <a:ext cx="5760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3" name="Picture 5" descr="C:\Users\lamine\Desktop\1424874272.refsantesec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471" y="-24"/>
            <a:ext cx="1714529" cy="947436"/>
          </a:xfrm>
          <a:prstGeom prst="rect">
            <a:avLst/>
          </a:prstGeom>
          <a:noFill/>
        </p:spPr>
      </p:pic>
      <p:sp>
        <p:nvSpPr>
          <p:cNvPr id="19" name="ZoneTexte 18"/>
          <p:cNvSpPr txBox="1"/>
          <p:nvPr/>
        </p:nvSpPr>
        <p:spPr>
          <a:xfrm>
            <a:off x="899592" y="332656"/>
            <a:ext cx="5760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Présentation de la SEEN  </a:t>
            </a:r>
            <a:r>
              <a:rPr lang="fr-FR" sz="16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(2/2)</a:t>
            </a:r>
            <a:endParaRPr lang="fr-FR" sz="2400" b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025" name="Picture 1" descr="C:\Users\lamine\Documents\Presentations\Carte_SEEN-0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8917" y="857232"/>
            <a:ext cx="8754207" cy="6000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page int 1 copi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8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899592" y="332656"/>
            <a:ext cx="57606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2800" b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755576" y="1412776"/>
            <a:ext cx="78488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1200" dirty="0"/>
          </a:p>
        </p:txBody>
      </p:sp>
      <p:pic>
        <p:nvPicPr>
          <p:cNvPr id="13" name="Picture 5" descr="C:\Users\lamine\Desktop\1424874272.refsantesec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471" y="-24"/>
            <a:ext cx="1714529" cy="947436"/>
          </a:xfrm>
          <a:prstGeom prst="rect">
            <a:avLst/>
          </a:prstGeom>
          <a:noFill/>
        </p:spPr>
      </p:pic>
      <p:sp>
        <p:nvSpPr>
          <p:cNvPr id="19" name="ZoneTexte 18"/>
          <p:cNvSpPr txBox="1"/>
          <p:nvPr/>
        </p:nvSpPr>
        <p:spPr>
          <a:xfrm>
            <a:off x="899592" y="332656"/>
            <a:ext cx="5760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2.Système de management SST</a:t>
            </a:r>
            <a:endParaRPr lang="fr-FR" sz="2400" b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1" name="ZoneTexte 10"/>
          <p:cNvSpPr txBox="1"/>
          <p:nvPr/>
        </p:nvSpPr>
        <p:spPr>
          <a:xfrm>
            <a:off x="928662" y="1318330"/>
            <a:ext cx="792961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§"/>
            </a:pPr>
            <a:r>
              <a:rPr lang="fr-FR" sz="3200" dirty="0" smtClean="0"/>
              <a:t>Le système de management de la sécurité de la SEEN est basé sur les lignes directives de la norme  ILO-OSH 2001 .</a:t>
            </a:r>
          </a:p>
          <a:p>
            <a:endParaRPr lang="fr-FR" sz="3200" dirty="0" smtClean="0"/>
          </a:p>
          <a:p>
            <a:pPr>
              <a:buFont typeface="Wingdings" pitchFamily="2" charset="2"/>
              <a:buChar char="§"/>
            </a:pPr>
            <a:r>
              <a:rPr lang="fr-FR" sz="3200" dirty="0" smtClean="0"/>
              <a:t>La SEEN est certifiée depuis juin 2016 selon le référentiel  ILO-OSH 2001 </a:t>
            </a:r>
            <a:endParaRPr lang="fr-FR" sz="32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66621" y="4429132"/>
            <a:ext cx="2815800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page int 1 copi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"/>
            <a:ext cx="9144000" cy="6857998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-32" y="-24"/>
            <a:ext cx="72152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 smtClean="0">
                <a:solidFill>
                  <a:schemeClr val="bg1"/>
                </a:solidFill>
                <a:latin typeface="+mj-lt"/>
                <a:ea typeface="Verdana" pitchFamily="34" charset="0"/>
                <a:cs typeface="Verdana" pitchFamily="34" charset="0"/>
              </a:rPr>
              <a:t>3.Statistiques des accidents  : 2014 ,2015 et 2016</a:t>
            </a:r>
            <a:r>
              <a:rPr lang="fr-FR" sz="28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16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(2/2)</a:t>
            </a:r>
            <a:endParaRPr lang="fr-FR" sz="2800" b="1" dirty="0">
              <a:solidFill>
                <a:schemeClr val="bg1"/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755576" y="1412776"/>
            <a:ext cx="78488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1200" dirty="0"/>
          </a:p>
        </p:txBody>
      </p:sp>
      <p:pic>
        <p:nvPicPr>
          <p:cNvPr id="15" name="Picture 5" descr="C:\Users\lamine\Desktop\1424874272.refsantesecu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429471" y="-24"/>
            <a:ext cx="1714529" cy="947436"/>
          </a:xfrm>
          <a:prstGeom prst="rect">
            <a:avLst/>
          </a:prstGeom>
          <a:noFill/>
        </p:spPr>
      </p:pic>
      <p:graphicFrame>
        <p:nvGraphicFramePr>
          <p:cNvPr id="11" name="Tableau 10"/>
          <p:cNvGraphicFramePr>
            <a:graphicFrameLocks noGrp="1"/>
          </p:cNvGraphicFramePr>
          <p:nvPr/>
        </p:nvGraphicFramePr>
        <p:xfrm>
          <a:off x="857222" y="1142984"/>
          <a:ext cx="8072495" cy="48577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4448"/>
                <a:gridCol w="2014550"/>
                <a:gridCol w="1614499"/>
                <a:gridCol w="1614499"/>
                <a:gridCol w="1614499"/>
              </a:tblGrid>
              <a:tr h="693970">
                <a:tc gridSpan="2">
                  <a:txBody>
                    <a:bodyPr/>
                    <a:lstStyle/>
                    <a:p>
                      <a:r>
                        <a:rPr lang="fr-FR" sz="2400" dirty="0" smtClean="0"/>
                        <a:t>             Accidents</a:t>
                      </a:r>
                      <a:endParaRPr lang="fr-FR" sz="2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 smtClean="0"/>
                        <a:t>2014</a:t>
                      </a:r>
                      <a:endParaRPr lang="fr-FR" sz="2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 smtClean="0"/>
                        <a:t>2015</a:t>
                      </a:r>
                      <a:endParaRPr lang="fr-FR" sz="2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400" dirty="0" smtClean="0"/>
                        <a:t>2016</a:t>
                      </a:r>
                      <a:endParaRPr lang="fr-FR" sz="2400" dirty="0"/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93970">
                <a:tc rowSpan="2">
                  <a:txBody>
                    <a:bodyPr/>
                    <a:lstStyle/>
                    <a:p>
                      <a:endParaRPr lang="fr-FR" dirty="0" smtClean="0"/>
                    </a:p>
                    <a:p>
                      <a:r>
                        <a:rPr lang="fr-FR" dirty="0" smtClean="0"/>
                        <a:t>Accidents du</a:t>
                      </a:r>
                      <a:r>
                        <a:rPr lang="fr-FR" baseline="0" dirty="0" smtClean="0"/>
                        <a:t> </a:t>
                      </a:r>
                      <a:r>
                        <a:rPr lang="fr-FR" dirty="0" smtClean="0"/>
                        <a:t>travail</a:t>
                      </a:r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Accidents du travail avec</a:t>
                      </a:r>
                      <a:r>
                        <a:rPr lang="fr-FR" baseline="0" dirty="0" smtClean="0"/>
                        <a:t> arrêt</a:t>
                      </a:r>
                      <a:endParaRPr lang="fr-FR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6</a:t>
                      </a:r>
                      <a:endParaRPr lang="fr-FR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5</a:t>
                      </a:r>
                      <a:endParaRPr lang="fr-FR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3</a:t>
                      </a:r>
                      <a:endParaRPr lang="fr-FR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69397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/>
                        <a:t>Accidents du travail sans</a:t>
                      </a:r>
                      <a:r>
                        <a:rPr lang="fr-FR" baseline="0" dirty="0" smtClean="0"/>
                        <a:t>  arrêt</a:t>
                      </a:r>
                      <a:endParaRPr lang="fr-FR" dirty="0" smtClean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13</a:t>
                      </a:r>
                      <a:endParaRPr lang="fr-FR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9</a:t>
                      </a:r>
                      <a:endParaRPr lang="fr-FR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5</a:t>
                      </a:r>
                      <a:endParaRPr lang="fr-FR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3">
                        <a:lumMod val="60000"/>
                        <a:lumOff val="40000"/>
                      </a:schemeClr>
                    </a:solidFill>
                  </a:tcPr>
                </a:tc>
              </a:tr>
              <a:tr h="693970">
                <a:tc rowSpan="2">
                  <a:txBody>
                    <a:bodyPr/>
                    <a:lstStyle/>
                    <a:p>
                      <a:endParaRPr lang="fr-FR" dirty="0" smtClean="0">
                        <a:solidFill>
                          <a:schemeClr val="tx1"/>
                        </a:solidFill>
                      </a:endParaRPr>
                    </a:p>
                    <a:p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Accidents du trajet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Accidents du trajet avec arrêt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endParaRPr lang="fr-FR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fr-FR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fr-FR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93970">
                <a:tc v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Accidents du</a:t>
                      </a:r>
                      <a:r>
                        <a:rPr lang="fr-FR" baseline="0" dirty="0" smtClean="0">
                          <a:solidFill>
                            <a:schemeClr val="tx1"/>
                          </a:solidFill>
                        </a:rPr>
                        <a:t> trajet sans arrêt</a:t>
                      </a:r>
                      <a:endParaRPr lang="fr-FR" dirty="0" smtClean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>
                          <a:solidFill>
                            <a:srgbClr val="FF0000"/>
                          </a:solidFill>
                        </a:rPr>
                        <a:t>7</a:t>
                      </a:r>
                      <a:endParaRPr lang="fr-FR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>
                          <a:solidFill>
                            <a:srgbClr val="FF0000"/>
                          </a:solidFill>
                        </a:rPr>
                        <a:t>6</a:t>
                      </a:r>
                      <a:endParaRPr lang="fr-FR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>
                          <a:solidFill>
                            <a:srgbClr val="FF0000"/>
                          </a:solidFill>
                        </a:rPr>
                        <a:t>4</a:t>
                      </a:r>
                      <a:endParaRPr lang="fr-FR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693970">
                <a:tc gridSpan="2">
                  <a:txBody>
                    <a:bodyPr/>
                    <a:lstStyle/>
                    <a:p>
                      <a:r>
                        <a:rPr lang="fr-FR" dirty="0" err="1" smtClean="0">
                          <a:solidFill>
                            <a:schemeClr val="tx1"/>
                          </a:solidFill>
                        </a:rPr>
                        <a:t>Nbre</a:t>
                      </a:r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 de</a:t>
                      </a:r>
                      <a:r>
                        <a:rPr lang="fr-FR" baseline="0" dirty="0" smtClean="0">
                          <a:solidFill>
                            <a:schemeClr val="tx1"/>
                          </a:solidFill>
                        </a:rPr>
                        <a:t> j</a:t>
                      </a:r>
                      <a:r>
                        <a:rPr lang="fr-FR" dirty="0" smtClean="0">
                          <a:solidFill>
                            <a:schemeClr val="tx1"/>
                          </a:solidFill>
                        </a:rPr>
                        <a:t>ours perdus pour les accidents du travail</a:t>
                      </a:r>
                      <a:endParaRPr lang="fr-FR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70</a:t>
                      </a:r>
                      <a:endParaRPr lang="fr-FR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150</a:t>
                      </a:r>
                      <a:endParaRPr lang="fr-FR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45</a:t>
                      </a:r>
                      <a:endParaRPr lang="fr-FR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</a:tr>
              <a:tr h="693970">
                <a:tc gridSpan="2"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dirty="0" err="1" smtClean="0"/>
                        <a:t>Nbre</a:t>
                      </a:r>
                      <a:r>
                        <a:rPr lang="fr-FR" dirty="0" smtClean="0"/>
                        <a:t> de</a:t>
                      </a:r>
                      <a:r>
                        <a:rPr lang="fr-FR" baseline="0" dirty="0" smtClean="0"/>
                        <a:t> j</a:t>
                      </a:r>
                      <a:r>
                        <a:rPr lang="fr-FR" dirty="0" smtClean="0"/>
                        <a:t>ours perdus pour les accidents du trajet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34</a:t>
                      </a:r>
                      <a:endParaRPr lang="fr-FR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5</a:t>
                      </a:r>
                      <a:endParaRPr lang="fr-FR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b="1" dirty="0" smtClean="0"/>
                        <a:t>40</a:t>
                      </a:r>
                      <a:endParaRPr lang="fr-FR" b="1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Ellipse 8"/>
          <p:cNvSpPr/>
          <p:nvPr/>
        </p:nvSpPr>
        <p:spPr>
          <a:xfrm>
            <a:off x="4572000" y="4500570"/>
            <a:ext cx="714380" cy="7143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Ellipse 11"/>
          <p:cNvSpPr/>
          <p:nvPr/>
        </p:nvSpPr>
        <p:spPr>
          <a:xfrm>
            <a:off x="6143636" y="4500570"/>
            <a:ext cx="714380" cy="7143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llipse 12"/>
          <p:cNvSpPr/>
          <p:nvPr/>
        </p:nvSpPr>
        <p:spPr>
          <a:xfrm>
            <a:off x="7715272" y="4500570"/>
            <a:ext cx="714380" cy="714380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age 6" descr="page int 1 copie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" y="1"/>
            <a:ext cx="9144000" cy="6857998"/>
          </a:xfrm>
          <a:prstGeom prst="rect">
            <a:avLst/>
          </a:prstGeom>
        </p:spPr>
      </p:pic>
      <p:sp>
        <p:nvSpPr>
          <p:cNvPr id="8" name="ZoneTexte 7"/>
          <p:cNvSpPr txBox="1"/>
          <p:nvPr/>
        </p:nvSpPr>
        <p:spPr>
          <a:xfrm>
            <a:off x="-71470" y="-24"/>
            <a:ext cx="721523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 smtClean="0">
                <a:solidFill>
                  <a:schemeClr val="bg1"/>
                </a:solidFill>
                <a:latin typeface="+mj-lt"/>
                <a:ea typeface="Verdana" pitchFamily="34" charset="0"/>
                <a:cs typeface="Verdana" pitchFamily="34" charset="0"/>
              </a:rPr>
              <a:t>3.Statistiques des accidents  : 2014 ,2015 et 2016</a:t>
            </a:r>
            <a:r>
              <a:rPr lang="fr-FR" sz="28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 </a:t>
            </a:r>
            <a:r>
              <a:rPr lang="fr-FR" sz="1600" b="1" dirty="0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(1/2)</a:t>
            </a:r>
            <a:endParaRPr lang="fr-FR" sz="2800" b="1" dirty="0">
              <a:solidFill>
                <a:schemeClr val="bg1"/>
              </a:solidFill>
              <a:latin typeface="+mj-lt"/>
              <a:ea typeface="Verdana" pitchFamily="34" charset="0"/>
              <a:cs typeface="Verdana" pitchFamily="34" charset="0"/>
            </a:endParaRPr>
          </a:p>
        </p:txBody>
      </p:sp>
      <p:sp>
        <p:nvSpPr>
          <p:cNvPr id="10" name="ZoneTexte 9"/>
          <p:cNvSpPr txBox="1"/>
          <p:nvPr/>
        </p:nvSpPr>
        <p:spPr>
          <a:xfrm>
            <a:off x="755576" y="1412776"/>
            <a:ext cx="78488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1200" dirty="0"/>
          </a:p>
        </p:txBody>
      </p:sp>
      <p:graphicFrame>
        <p:nvGraphicFramePr>
          <p:cNvPr id="5" name="Espace réservé du contenu 3"/>
          <p:cNvGraphicFramePr>
            <a:graphicFrameLocks noGrp="1"/>
          </p:cNvGraphicFramePr>
          <p:nvPr>
            <p:ph idx="1"/>
          </p:nvPr>
        </p:nvGraphicFramePr>
        <p:xfrm>
          <a:off x="785786" y="1285860"/>
          <a:ext cx="8229600" cy="457203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15" name="Picture 5" descr="C:\Users\lamine\Desktop\1424874272.refsantesecu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29471" y="-24"/>
            <a:ext cx="1714529" cy="9474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 descr="page int sans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10" name="ZoneTexte 9"/>
          <p:cNvSpPr txBox="1"/>
          <p:nvPr/>
        </p:nvSpPr>
        <p:spPr>
          <a:xfrm>
            <a:off x="755576" y="1412776"/>
            <a:ext cx="784887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fr-FR" sz="1200" dirty="0"/>
          </a:p>
        </p:txBody>
      </p:sp>
      <p:sp>
        <p:nvSpPr>
          <p:cNvPr id="6" name="ZoneTexte 5"/>
          <p:cNvSpPr txBox="1"/>
          <p:nvPr/>
        </p:nvSpPr>
        <p:spPr>
          <a:xfrm>
            <a:off x="1785918" y="142852"/>
            <a:ext cx="278608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b="1" dirty="0" smtClean="0">
                <a:solidFill>
                  <a:schemeClr val="bg1"/>
                </a:solidFill>
              </a:rPr>
              <a:t>4.Indicateurs</a:t>
            </a:r>
            <a:endParaRPr lang="fr-FR" sz="2800" b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1142976" y="1285860"/>
            <a:ext cx="707236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fr-FR" sz="2000" b="1" dirty="0" smtClean="0"/>
          </a:p>
          <a:p>
            <a:endParaRPr lang="fr-FR" sz="2000" b="1" dirty="0" smtClean="0"/>
          </a:p>
          <a:p>
            <a:pPr>
              <a:buFont typeface="Wingdings" pitchFamily="2" charset="2"/>
              <a:buChar char="§"/>
            </a:pPr>
            <a:r>
              <a:rPr lang="fr-FR" sz="2000" dirty="0" smtClean="0"/>
              <a:t> Taux de fréquence: TF</a:t>
            </a:r>
            <a:r>
              <a:rPr lang="fr-FR" sz="2400" b="1" dirty="0" smtClean="0">
                <a:sym typeface="Symbol"/>
              </a:rPr>
              <a:t> </a:t>
            </a:r>
            <a:r>
              <a:rPr lang="fr-FR" sz="2000" dirty="0" smtClean="0">
                <a:sym typeface="Symbol"/>
              </a:rPr>
              <a:t>5</a:t>
            </a:r>
            <a:r>
              <a:rPr lang="fr-FR" sz="2000" dirty="0" smtClean="0"/>
              <a:t> et </a:t>
            </a:r>
          </a:p>
          <a:p>
            <a:pPr>
              <a:buFont typeface="Wingdings" pitchFamily="2" charset="2"/>
              <a:buChar char="§"/>
            </a:pPr>
            <a:r>
              <a:rPr lang="fr-FR" sz="2000" dirty="0" smtClean="0"/>
              <a:t>Taux de gravité :TG</a:t>
            </a:r>
            <a:r>
              <a:rPr lang="fr-FR" sz="2400" b="1" dirty="0" smtClean="0">
                <a:sym typeface="Symbol"/>
              </a:rPr>
              <a:t></a:t>
            </a:r>
            <a:r>
              <a:rPr lang="fr-FR" sz="2000" dirty="0" smtClean="0">
                <a:sym typeface="Symbol"/>
              </a:rPr>
              <a:t> </a:t>
            </a:r>
            <a:r>
              <a:rPr lang="fr-FR" sz="2000" dirty="0" smtClean="0"/>
              <a:t>0,15 </a:t>
            </a:r>
            <a:endParaRPr lang="fr-FR" sz="2000" b="1" dirty="0" smtClean="0"/>
          </a:p>
          <a:p>
            <a:endParaRPr lang="fr-FR" sz="2000" dirty="0" smtClean="0"/>
          </a:p>
        </p:txBody>
      </p:sp>
      <p:sp>
        <p:nvSpPr>
          <p:cNvPr id="8" name="Rectangle à coins arrondis 7"/>
          <p:cNvSpPr/>
          <p:nvPr/>
        </p:nvSpPr>
        <p:spPr>
          <a:xfrm>
            <a:off x="1142976" y="1357298"/>
            <a:ext cx="6357982" cy="428628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 smtClean="0"/>
              <a:t>Objectifs  de Groupe  pour 2020 </a:t>
            </a:r>
            <a:endParaRPr lang="fr-FR" dirty="0"/>
          </a:p>
        </p:txBody>
      </p:sp>
      <p:sp>
        <p:nvSpPr>
          <p:cNvPr id="9" name="Rectangle à coins arrondis 8"/>
          <p:cNvSpPr/>
          <p:nvPr/>
        </p:nvSpPr>
        <p:spPr>
          <a:xfrm>
            <a:off x="1142976" y="2714620"/>
            <a:ext cx="6429420" cy="428628"/>
          </a:xfrm>
          <a:prstGeom prst="roundRect">
            <a:avLst/>
          </a:prstGeom>
          <a:ln>
            <a:noFill/>
          </a:ln>
          <a:effectLst/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 smtClean="0"/>
              <a:t>SEEN</a:t>
            </a:r>
          </a:p>
        </p:txBody>
      </p:sp>
      <p:pic>
        <p:nvPicPr>
          <p:cNvPr id="11" name="Picture 4" descr="controle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70994" y="1357298"/>
            <a:ext cx="1358724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13" name="Tableau 12"/>
          <p:cNvGraphicFramePr>
            <a:graphicFrameLocks noGrp="1"/>
          </p:cNvGraphicFramePr>
          <p:nvPr/>
        </p:nvGraphicFramePr>
        <p:xfrm>
          <a:off x="1214415" y="3357562"/>
          <a:ext cx="6357981" cy="250485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19327"/>
                <a:gridCol w="2119327"/>
                <a:gridCol w="2119327"/>
              </a:tblGrid>
              <a:tr h="681601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/>
                        <a:t>Années</a:t>
                      </a:r>
                      <a:endParaRPr lang="fr-F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/>
                        <a:t>Taux</a:t>
                      </a:r>
                      <a:r>
                        <a:rPr lang="fr-FR" sz="2000" baseline="0" dirty="0" smtClean="0"/>
                        <a:t> de fréquence</a:t>
                      </a:r>
                      <a:endParaRPr lang="fr-F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/>
                        <a:t>Taux de gravité</a:t>
                      </a:r>
                      <a:endParaRPr lang="fr-FR" sz="2000" dirty="0"/>
                    </a:p>
                  </a:txBody>
                  <a:tcPr/>
                </a:tc>
              </a:tr>
              <a:tr h="607750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/>
                        <a:t>2014</a:t>
                      </a:r>
                      <a:endParaRPr lang="fr-F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smtClean="0"/>
                        <a:t>4.96</a:t>
                      </a:r>
                      <a:endParaRPr lang="fr-F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/>
                        <a:t>0.08</a:t>
                      </a:r>
                      <a:endParaRPr lang="fr-FR" sz="2000" dirty="0"/>
                    </a:p>
                  </a:txBody>
                  <a:tcPr/>
                </a:tc>
              </a:tr>
              <a:tr h="607750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/>
                        <a:t>2015</a:t>
                      </a:r>
                      <a:endParaRPr lang="fr-F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/>
                        <a:t>4.16</a:t>
                      </a:r>
                      <a:endParaRPr lang="fr-FR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/>
                        <a:t>0.12</a:t>
                      </a:r>
                      <a:endParaRPr lang="fr-FR" sz="2000" dirty="0"/>
                    </a:p>
                  </a:txBody>
                  <a:tcPr/>
                </a:tc>
              </a:tr>
              <a:tr h="607750"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rgbClr val="00B0F0"/>
                          </a:solidFill>
                        </a:rPr>
                        <a:t>2016</a:t>
                      </a:r>
                      <a:endParaRPr lang="fr-FR" sz="2000" dirty="0">
                        <a:solidFill>
                          <a:srgbClr val="00B0F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rgbClr val="00B0F0"/>
                          </a:solidFill>
                        </a:rPr>
                        <a:t>2.5</a:t>
                      </a:r>
                      <a:endParaRPr lang="fr-FR" sz="2000" dirty="0">
                        <a:solidFill>
                          <a:srgbClr val="00B0F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fr-FR" sz="2000" dirty="0" smtClean="0">
                          <a:solidFill>
                            <a:srgbClr val="00B0F0"/>
                          </a:solidFill>
                        </a:rPr>
                        <a:t>0.05</a:t>
                      </a:r>
                      <a:endParaRPr lang="fr-FR" sz="2000" dirty="0">
                        <a:solidFill>
                          <a:srgbClr val="00B0F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4" name="Picture 5" descr="C:\Users\lamine\Desktop\1424874272.refsantesecu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29471" y="-24"/>
            <a:ext cx="1714529" cy="94743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5429</TotalTime>
  <Words>775</Words>
  <Application>Microsoft Office PowerPoint</Application>
  <PresentationFormat>Affichage à l'écran (4:3)</PresentationFormat>
  <Paragraphs>182</Paragraphs>
  <Slides>22</Slides>
  <Notes>2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22</vt:i4>
      </vt:variant>
    </vt:vector>
  </HeadingPairs>
  <TitlesOfParts>
    <vt:vector size="23" baseType="lpstr">
      <vt:lpstr>Thème Office</vt:lpstr>
      <vt:lpstr>Diapositive 1</vt:lpstr>
      <vt:lpstr>Diapositive 2</vt:lpstr>
      <vt:lpstr>Diapositive 3</vt:lpstr>
      <vt:lpstr>Diapositive 4</vt:lpstr>
      <vt:lpstr>Diapositive 5</vt:lpstr>
      <vt:lpstr>Diapositive 6</vt:lpstr>
      <vt:lpstr>Diapositive 7</vt:lpstr>
      <vt:lpstr>Diapositive 8</vt:lpstr>
      <vt:lpstr>Diapositive 9</vt:lpstr>
      <vt:lpstr>Diapositive 10</vt:lpstr>
      <vt:lpstr>Diapositive 11</vt:lpstr>
      <vt:lpstr>Diapositive 12</vt:lpstr>
      <vt:lpstr>Diapositive 13</vt:lpstr>
      <vt:lpstr>Diapositive 14</vt:lpstr>
      <vt:lpstr>Diapositive 15</vt:lpstr>
      <vt:lpstr>Diapositive 16</vt:lpstr>
      <vt:lpstr>Diapositive 17</vt:lpstr>
      <vt:lpstr>Diapositive 18</vt:lpstr>
      <vt:lpstr>Diapositive 19</vt:lpstr>
      <vt:lpstr>Diapositive 20</vt:lpstr>
      <vt:lpstr>Diapositive 21</vt:lpstr>
      <vt:lpstr>Diapositive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Diapositive 1</dc:title>
  <dc:creator>Marie Laure</dc:creator>
  <cp:lastModifiedBy>lamine</cp:lastModifiedBy>
  <cp:revision>483</cp:revision>
  <dcterms:created xsi:type="dcterms:W3CDTF">2014-09-17T11:05:41Z</dcterms:created>
  <dcterms:modified xsi:type="dcterms:W3CDTF">2017-08-08T05:52:25Z</dcterms:modified>
</cp:coreProperties>
</file>