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89" r:id="rId3"/>
    <p:sldId id="257" r:id="rId4"/>
    <p:sldId id="259" r:id="rId5"/>
    <p:sldId id="258" r:id="rId6"/>
    <p:sldId id="271" r:id="rId7"/>
    <p:sldId id="272" r:id="rId8"/>
    <p:sldId id="275" r:id="rId9"/>
    <p:sldId id="285" r:id="rId10"/>
    <p:sldId id="287" r:id="rId11"/>
    <p:sldId id="288" r:id="rId12"/>
    <p:sldId id="270" r:id="rId1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p:cViewPr varScale="1">
        <p:scale>
          <a:sx n="76" d="100"/>
          <a:sy n="76" d="100"/>
        </p:scale>
        <p:origin x="53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797B7A-5ED9-4536-85B5-CA2399A0C885}" type="datetimeFigureOut">
              <a:rPr lang="fr-FR" smtClean="0"/>
              <a:pPr/>
              <a:t>09/08/2017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CC2A16-86A3-4D47-B1D5-993D1A417A9D}" type="slidenum">
              <a:rPr lang="fr-FR" smtClean="0"/>
              <a:pPr/>
              <a:t>‹N°›</a:t>
            </a:fld>
            <a:endParaRPr lang="fr-FR"/>
          </a:p>
        </p:txBody>
      </p:sp>
    </p:spTree>
    <p:extLst>
      <p:ext uri="{BB962C8B-B14F-4D97-AF65-F5344CB8AC3E}">
        <p14:creationId xmlns:p14="http://schemas.microsoft.com/office/powerpoint/2010/main" val="1957568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0ECC2A16-86A3-4D47-B1D5-993D1A417A9D}" type="slidenum">
              <a:rPr lang="fr-FR" smtClean="0"/>
              <a:pPr/>
              <a:t>10</a:t>
            </a:fld>
            <a:endParaRPr lang="fr-FR"/>
          </a:p>
        </p:txBody>
      </p:sp>
    </p:spTree>
    <p:extLst>
      <p:ext uri="{BB962C8B-B14F-4D97-AF65-F5344CB8AC3E}">
        <p14:creationId xmlns:p14="http://schemas.microsoft.com/office/powerpoint/2010/main" val="2430717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09/08/2017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09/08/2017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09/08/2017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09/08/2017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09/08/2017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09/08/2017</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pPr/>
              <a:t>09/08/2017</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pPr/>
              <a:t>09/08/2017</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09/08/2017</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09/08/2017</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09/08/2017</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pPr/>
              <a:t>09/08/2017</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google.sn/url?q=http://camatex.com/?page_id=3644&amp;sa=U&amp;ei=rqdHU4yjMIKp0QX2pYCIDg&amp;ved=0CCkQ9QEwBA&amp;usg=AFQjCNEnkfm4x_D8OjWax8MkQGBuAWOTdg"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1859" y="1487785"/>
            <a:ext cx="8784976" cy="1725602"/>
          </a:xfrm>
        </p:spPr>
        <p:txBody>
          <a:bodyPr>
            <a:normAutofit/>
          </a:bodyPr>
          <a:lstStyle/>
          <a:p>
            <a:r>
              <a:rPr lang="fr-FR" sz="2400" dirty="0"/>
              <a:t>9ème FORUM DES COMITES DE SECURITE ET SANTE AU TRAVAIL (CSST)</a:t>
            </a:r>
          </a:p>
        </p:txBody>
      </p:sp>
      <p:sp>
        <p:nvSpPr>
          <p:cNvPr id="5" name="Espace réservé du contenu 4"/>
          <p:cNvSpPr>
            <a:spLocks noGrp="1"/>
          </p:cNvSpPr>
          <p:nvPr>
            <p:ph idx="1"/>
          </p:nvPr>
        </p:nvSpPr>
        <p:spPr>
          <a:xfrm>
            <a:off x="171859" y="3284984"/>
            <a:ext cx="8784976" cy="2482849"/>
          </a:xfrm>
        </p:spPr>
        <p:txBody>
          <a:bodyPr>
            <a:normAutofit/>
          </a:bodyPr>
          <a:lstStyle/>
          <a:p>
            <a:pPr algn="ctr">
              <a:buNone/>
            </a:pPr>
            <a:endParaRPr lang="fr-FR" dirty="0" smtClean="0">
              <a:solidFill>
                <a:srgbClr val="FF0000"/>
              </a:solidFill>
              <a:latin typeface="Bookman Old Style" pitchFamily="18" charset="0"/>
            </a:endParaRPr>
          </a:p>
          <a:p>
            <a:pPr>
              <a:buNone/>
            </a:pPr>
            <a:r>
              <a:rPr lang="fr-FR" dirty="0" smtClean="0">
                <a:latin typeface="Bookman Old Style" pitchFamily="18" charset="0"/>
              </a:rPr>
              <a:t>Présentation sur les Comités  Sectoriels</a:t>
            </a:r>
          </a:p>
          <a:p>
            <a:pPr algn="ctr">
              <a:buNone/>
            </a:pPr>
            <a:endParaRPr lang="fr-FR" sz="2800" dirty="0">
              <a:latin typeface="Bookman Old Style" pitchFamily="18" charset="0"/>
            </a:endParaRPr>
          </a:p>
        </p:txBody>
      </p:sp>
      <p:pic>
        <p:nvPicPr>
          <p:cNvPr id="8" name="Image 7"/>
          <p:cNvPicPr>
            <a:picLocks noChangeAspect="1"/>
          </p:cNvPicPr>
          <p:nvPr/>
        </p:nvPicPr>
        <p:blipFill>
          <a:blip r:embed="rId2"/>
          <a:stretch>
            <a:fillRect/>
          </a:stretch>
        </p:blipFill>
        <p:spPr>
          <a:xfrm>
            <a:off x="340242" y="116632"/>
            <a:ext cx="1118700" cy="1078650"/>
          </a:xfrm>
          <a:prstGeom prst="rect">
            <a:avLst/>
          </a:prstGeom>
        </p:spPr>
      </p:pic>
      <p:pic>
        <p:nvPicPr>
          <p:cNvPr id="10" name="Image 9"/>
          <p:cNvPicPr>
            <a:picLocks noChangeAspect="1"/>
          </p:cNvPicPr>
          <p:nvPr/>
        </p:nvPicPr>
        <p:blipFill>
          <a:blip r:embed="rId3"/>
          <a:stretch>
            <a:fillRect/>
          </a:stretch>
        </p:blipFill>
        <p:spPr>
          <a:xfrm>
            <a:off x="7740352" y="15900"/>
            <a:ext cx="1403648" cy="1294095"/>
          </a:xfrm>
          <a:prstGeom prst="rect">
            <a:avLst/>
          </a:prstGeom>
        </p:spPr>
      </p:pic>
      <p:pic>
        <p:nvPicPr>
          <p:cNvPr id="11" name="Image 10"/>
          <p:cNvPicPr>
            <a:picLocks noChangeAspect="1"/>
          </p:cNvPicPr>
          <p:nvPr/>
        </p:nvPicPr>
        <p:blipFill>
          <a:blip r:embed="rId4"/>
          <a:stretch>
            <a:fillRect/>
          </a:stretch>
        </p:blipFill>
        <p:spPr>
          <a:xfrm>
            <a:off x="3635896" y="179766"/>
            <a:ext cx="1428571" cy="952381"/>
          </a:xfrm>
          <a:prstGeom prst="rect">
            <a:avLst/>
          </a:prstGeom>
        </p:spPr>
      </p:pic>
      <p:sp>
        <p:nvSpPr>
          <p:cNvPr id="3" name="Rectangle 2"/>
          <p:cNvSpPr/>
          <p:nvPr/>
        </p:nvSpPr>
        <p:spPr>
          <a:xfrm>
            <a:off x="1107963" y="5949280"/>
            <a:ext cx="6912768" cy="369332"/>
          </a:xfrm>
          <a:prstGeom prst="rect">
            <a:avLst/>
          </a:prstGeom>
        </p:spPr>
        <p:txBody>
          <a:bodyPr wrap="square">
            <a:spAutoFit/>
          </a:bodyPr>
          <a:lstStyle/>
          <a:p>
            <a:r>
              <a:rPr lang="fr-FR" dirty="0" smtClean="0"/>
              <a:t>    Yaya SOW     Direction de la Prévention des Risques Professionnels </a:t>
            </a:r>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3081125800"/>
              </p:ext>
            </p:extLst>
          </p:nvPr>
        </p:nvGraphicFramePr>
        <p:xfrm>
          <a:off x="142844" y="285728"/>
          <a:ext cx="8245580" cy="5401848"/>
        </p:xfrm>
        <a:graphic>
          <a:graphicData uri="http://schemas.openxmlformats.org/drawingml/2006/table">
            <a:tbl>
              <a:tblPr firstRow="1" bandRow="1">
                <a:tableStyleId>{5C22544A-7EE6-4342-B048-85BDC9FD1C3A}</a:tableStyleId>
              </a:tblPr>
              <a:tblGrid>
                <a:gridCol w="8245580"/>
              </a:tblGrid>
              <a:tr h="1021092">
                <a:tc>
                  <a:txBody>
                    <a:bodyPr/>
                    <a:lstStyle/>
                    <a:p>
                      <a:pPr algn="ctr"/>
                      <a:r>
                        <a:rPr kumimoji="0" lang="fr-FR" sz="3200" b="1" i="0" u="none" strike="noStrike" kern="1200" cap="none" spc="0" normalizeH="0" baseline="0" noProof="0" dirty="0" smtClean="0">
                          <a:ln>
                            <a:noFill/>
                          </a:ln>
                          <a:solidFill>
                            <a:prstClr val="white"/>
                          </a:solidFill>
                          <a:effectLst/>
                          <a:uLnTx/>
                          <a:uFillTx/>
                          <a:latin typeface="Bookman Old Style" pitchFamily="18" charset="0"/>
                          <a:ea typeface="+mn-ea"/>
                          <a:cs typeface="+mn-cs"/>
                        </a:rPr>
                        <a:t>V. </a:t>
                      </a:r>
                      <a:r>
                        <a:rPr kumimoji="0" lang="fr-FR" sz="3200" b="1" i="0" u="sng" strike="noStrike" kern="1200" cap="none" spc="0" normalizeH="0" baseline="0" noProof="0" dirty="0" smtClean="0">
                          <a:ln>
                            <a:noFill/>
                          </a:ln>
                          <a:solidFill>
                            <a:prstClr val="white"/>
                          </a:solidFill>
                          <a:effectLst/>
                          <a:uLnTx/>
                          <a:uFillTx/>
                          <a:latin typeface="Bookman Old Style" pitchFamily="18" charset="0"/>
                          <a:ea typeface="+mn-ea"/>
                          <a:cs typeface="+mn-cs"/>
                        </a:rPr>
                        <a:t>Résultats obtenus </a:t>
                      </a:r>
                      <a:endParaRPr lang="fr-FR" sz="1800" b="1" dirty="0" smtClean="0">
                        <a:latin typeface="Bookman Old Style" pitchFamily="18" charset="0"/>
                      </a:endParaRPr>
                    </a:p>
                  </a:txBody>
                  <a:tcPr/>
                </a:tc>
              </a:tr>
              <a:tr h="907734">
                <a:tc>
                  <a:txBody>
                    <a:bodyPr/>
                    <a:lstStyle/>
                    <a:p>
                      <a:r>
                        <a:rPr lang="fr-FR" sz="2000" b="1" dirty="0" smtClean="0">
                          <a:latin typeface="Bookman Old Style" pitchFamily="18" charset="0"/>
                        </a:rPr>
                        <a:t>4. </a:t>
                      </a:r>
                      <a:r>
                        <a:rPr lang="fr-FR" sz="2000" b="1" dirty="0" smtClean="0">
                          <a:solidFill>
                            <a:schemeClr val="tx1"/>
                          </a:solidFill>
                          <a:latin typeface="Bookman Old Style" pitchFamily="18" charset="0"/>
                        </a:rPr>
                        <a:t>L’élaboration d’un </a:t>
                      </a:r>
                      <a:r>
                        <a:rPr kumimoji="0" lang="fr-FR" sz="2000" b="1" i="0" u="none" strike="noStrike" kern="1200" cap="none" spc="0" normalizeH="0" baseline="0" noProof="0" dirty="0" smtClean="0">
                          <a:ln>
                            <a:noFill/>
                          </a:ln>
                          <a:solidFill>
                            <a:schemeClr val="tx1"/>
                          </a:solidFill>
                          <a:effectLst/>
                          <a:uLnTx/>
                          <a:uFillTx/>
                          <a:latin typeface="Bookman Old Style" pitchFamily="18" charset="0"/>
                          <a:ea typeface="+mn-ea"/>
                          <a:cs typeface="+mn-cs"/>
                        </a:rPr>
                        <a:t>questionnaire sur les CHST</a:t>
                      </a:r>
                      <a:r>
                        <a:rPr lang="fr-FR" sz="2000" b="1" dirty="0" smtClean="0">
                          <a:solidFill>
                            <a:schemeClr val="tx1"/>
                          </a:solidFill>
                          <a:latin typeface="Bookman Old Style" pitchFamily="18" charset="0"/>
                        </a:rPr>
                        <a:t> </a:t>
                      </a:r>
                    </a:p>
                  </a:txBody>
                  <a:tcPr/>
                </a:tc>
              </a:tr>
              <a:tr h="638382">
                <a:tc>
                  <a:txBody>
                    <a:bodyPr/>
                    <a:lstStyle/>
                    <a:p>
                      <a:endParaRPr lang="fr-FR" sz="2000" b="1" dirty="0">
                        <a:solidFill>
                          <a:srgbClr val="FF0000"/>
                        </a:solidFill>
                        <a:latin typeface="Bookman Old Style" pitchFamily="18" charset="0"/>
                      </a:endParaRPr>
                    </a:p>
                  </a:txBody>
                  <a:tcPr/>
                </a:tc>
              </a:tr>
              <a:tr h="1474911">
                <a:tc>
                  <a:txBody>
                    <a:bodyPr/>
                    <a:lstStyle/>
                    <a:p>
                      <a:endParaRPr lang="fr-FR" sz="2000" b="1" dirty="0" smtClean="0">
                        <a:latin typeface="Bookman Old Style"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smtClean="0">
                          <a:ln>
                            <a:noFill/>
                          </a:ln>
                          <a:solidFill>
                            <a:schemeClr val="tx1"/>
                          </a:solidFill>
                          <a:effectLst/>
                          <a:uLnTx/>
                          <a:uFillTx/>
                          <a:latin typeface="Bookman Old Style" pitchFamily="18" charset="0"/>
                          <a:ea typeface="+mn-ea"/>
                          <a:cs typeface="+mn-cs"/>
                        </a:rPr>
                        <a:t>5. Suite à de nombreuses visites de contrôle des lieux de travail menées en collation avec une équipe mixte IRTSS-DPRP, une cartographie des risques a été établi.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000" b="1" i="0" u="none" strike="noStrike" kern="1200" cap="none" spc="0" normalizeH="0" baseline="0" noProof="0" dirty="0" smtClean="0">
                        <a:ln>
                          <a:noFill/>
                        </a:ln>
                        <a:solidFill>
                          <a:schemeClr val="tx1"/>
                        </a:solidFill>
                        <a:effectLst/>
                        <a:uLnTx/>
                        <a:uFillTx/>
                        <a:latin typeface="Bookman Old Style"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smtClean="0">
                          <a:ln>
                            <a:noFill/>
                          </a:ln>
                          <a:solidFill>
                            <a:schemeClr val="tx1"/>
                          </a:solidFill>
                          <a:effectLst/>
                          <a:uLnTx/>
                          <a:uFillTx/>
                          <a:latin typeface="Bookman Old Style" pitchFamily="18" charset="0"/>
                          <a:ea typeface="+mn-ea"/>
                          <a:cs typeface="+mn-cs"/>
                        </a:rPr>
                        <a:t>Présentement une campagne est entrain d’être menée en collaboration avec la IRTSS-DPRP en vue d’installer massivement  des CHST et de former les membres </a:t>
                      </a:r>
                    </a:p>
                    <a:p>
                      <a:endParaRPr lang="fr-FR" sz="2000" dirty="0">
                        <a:latin typeface="Bookman Old Style" panose="02050604050505020204"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Perspectives</a:t>
            </a:r>
            <a:endParaRPr lang="fr-FR" dirty="0"/>
          </a:p>
        </p:txBody>
      </p:sp>
      <p:sp>
        <p:nvSpPr>
          <p:cNvPr id="3" name="Espace réservé du contenu 2"/>
          <p:cNvSpPr>
            <a:spLocks noGrp="1"/>
          </p:cNvSpPr>
          <p:nvPr>
            <p:ph idx="1"/>
          </p:nvPr>
        </p:nvSpPr>
        <p:spPr/>
        <p:txBody>
          <a:bodyPr/>
          <a:lstStyle/>
          <a:p>
            <a:endParaRPr lang="fr-FR" dirty="0" smtClean="0"/>
          </a:p>
          <a:p>
            <a:r>
              <a:rPr lang="fr-FR" sz="2400" dirty="0" smtClean="0">
                <a:latin typeface="Bookman Old Style" pitchFamily="18" charset="0"/>
              </a:rPr>
              <a:t>Organiser un CRD </a:t>
            </a:r>
            <a:r>
              <a:rPr lang="fr-FR" sz="2400" dirty="0">
                <a:latin typeface="Bookman Old Style" pitchFamily="18" charset="0"/>
              </a:rPr>
              <a:t>spécial ou </a:t>
            </a:r>
            <a:r>
              <a:rPr lang="fr-FR" sz="2400" dirty="0" smtClean="0">
                <a:latin typeface="Bookman Old Style" pitchFamily="18" charset="0"/>
              </a:rPr>
              <a:t>une Journée </a:t>
            </a:r>
            <a:r>
              <a:rPr lang="fr-FR" sz="2400" dirty="0">
                <a:latin typeface="Bookman Old Style" pitchFamily="18" charset="0"/>
              </a:rPr>
              <a:t>de sensibilisation du patronat dans </a:t>
            </a:r>
            <a:r>
              <a:rPr lang="fr-FR" sz="2400" dirty="0" smtClean="0">
                <a:latin typeface="Bookman Old Style" panose="02050604050505020204" pitchFamily="18" charset="0"/>
              </a:rPr>
              <a:t>chaque secteur. </a:t>
            </a:r>
          </a:p>
          <a:p>
            <a:r>
              <a:rPr lang="fr-FR" sz="2400" dirty="0" smtClean="0">
                <a:latin typeface="Bookman Old Style" panose="02050604050505020204" pitchFamily="18" charset="0"/>
              </a:rPr>
              <a:t>Créer un site web pour favoriser le partage d’</a:t>
            </a:r>
            <a:r>
              <a:rPr lang="fr-FR" sz="2400" dirty="0" err="1" smtClean="0">
                <a:latin typeface="Bookman Old Style" panose="02050604050505020204" pitchFamily="18" charset="0"/>
              </a:rPr>
              <a:t>experience</a:t>
            </a:r>
            <a:r>
              <a:rPr lang="fr-FR" sz="2400" dirty="0" smtClean="0">
                <a:latin typeface="Bookman Old Style" panose="02050604050505020204" pitchFamily="18" charset="0"/>
              </a:rPr>
              <a:t> et l’</a:t>
            </a:r>
            <a:r>
              <a:rPr lang="fr-FR" sz="2400" dirty="0" err="1" smtClean="0">
                <a:latin typeface="Bookman Old Style" panose="02050604050505020204" pitchFamily="18" charset="0"/>
              </a:rPr>
              <a:t>echange</a:t>
            </a:r>
            <a:r>
              <a:rPr lang="fr-FR" sz="2400" dirty="0" smtClean="0">
                <a:latin typeface="Bookman Old Style" panose="02050604050505020204" pitchFamily="18" charset="0"/>
              </a:rPr>
              <a:t> de bonnes pratiques </a:t>
            </a:r>
          </a:p>
          <a:p>
            <a:r>
              <a:rPr lang="fr-FR" sz="2400" dirty="0" smtClean="0">
                <a:latin typeface="Bookman Old Style" panose="02050604050505020204" pitchFamily="18" charset="0"/>
              </a:rPr>
              <a:t>Poursuivre l’installation des CS dans les autres secteurs à risques (</a:t>
            </a:r>
            <a:r>
              <a:rPr lang="fr-FR" sz="2400" b="1" dirty="0" smtClean="0">
                <a:latin typeface="Bookman Old Style" panose="02050604050505020204" pitchFamily="18" charset="0"/>
              </a:rPr>
              <a:t>BTP, Pêche,  Hôtellerie </a:t>
            </a:r>
            <a:r>
              <a:rPr lang="fr-FR" sz="2400" dirty="0" smtClean="0">
                <a:latin typeface="Bookman Old Style" panose="02050604050505020204" pitchFamily="18" charset="0"/>
              </a:rPr>
              <a:t>etc…..)</a:t>
            </a:r>
            <a:endParaRPr lang="fr-FR" sz="2400" dirty="0">
              <a:latin typeface="Bookman Old Style" panose="02050604050505020204" pitchFamily="18" charset="0"/>
            </a:endParaRPr>
          </a:p>
        </p:txBody>
      </p:sp>
    </p:spTree>
    <p:extLst>
      <p:ext uri="{BB962C8B-B14F-4D97-AF65-F5344CB8AC3E}">
        <p14:creationId xmlns:p14="http://schemas.microsoft.com/office/powerpoint/2010/main" val="37071128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726130"/>
          </a:xfrm>
        </p:spPr>
        <p:txBody>
          <a:bodyPr/>
          <a:lstStyle/>
          <a:p>
            <a:r>
              <a:rPr lang="fr-FR" dirty="0" smtClean="0">
                <a:latin typeface="Bookman Old Style" pitchFamily="18" charset="0"/>
              </a:rPr>
              <a:t>Merci de votre aimable attention</a:t>
            </a:r>
            <a:endParaRPr lang="fr-FR" dirty="0">
              <a:latin typeface="Bookman Old Style" pitchFamily="18" charset="0"/>
            </a:endParaRPr>
          </a:p>
        </p:txBody>
      </p:sp>
      <p:pic>
        <p:nvPicPr>
          <p:cNvPr id="3" name="Image 2" descr="https://encrypted-tbn3.gstatic.com/images?q=tbn:ANd9GcS69-uVw9w7LIOvTsFSoCLbFFH7GKJR3cMobMN-F3ISThZmtEglJAoJ-w">
            <a:hlinkClick r:id="rId2"/>
          </p:cNvPr>
          <p:cNvPicPr/>
          <p:nvPr/>
        </p:nvPicPr>
        <p:blipFill>
          <a:blip r:embed="rId3"/>
          <a:srcRect/>
          <a:stretch>
            <a:fillRect/>
          </a:stretch>
        </p:blipFill>
        <p:spPr bwMode="auto">
          <a:xfrm>
            <a:off x="1000100" y="428604"/>
            <a:ext cx="7358114" cy="4714908"/>
          </a:xfrm>
          <a:prstGeom prst="rect">
            <a:avLst/>
          </a:prstGeom>
          <a:noFill/>
          <a:ln w="34925">
            <a:solidFill>
              <a:srgbClr val="FFFFFF"/>
            </a:solidFill>
            <a:miter lim="800000"/>
            <a:headEnd/>
            <a:tailEnd/>
          </a:ln>
          <a:effectLst>
            <a:glow rad="228600">
              <a:schemeClr val="accent6">
                <a:satMod val="175000"/>
                <a:alpha val="40000"/>
              </a:schemeClr>
            </a:glow>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Sommaire</a:t>
            </a:r>
            <a:endParaRPr lang="fr-FR" dirty="0"/>
          </a:p>
        </p:txBody>
      </p:sp>
      <p:sp>
        <p:nvSpPr>
          <p:cNvPr id="3" name="Espace réservé du contenu 2"/>
          <p:cNvSpPr>
            <a:spLocks noGrp="1"/>
          </p:cNvSpPr>
          <p:nvPr>
            <p:ph idx="1"/>
          </p:nvPr>
        </p:nvSpPr>
        <p:spPr/>
        <p:txBody>
          <a:bodyPr/>
          <a:lstStyle/>
          <a:p>
            <a:r>
              <a:rPr lang="fr-FR" dirty="0" smtClean="0"/>
              <a:t>Introduction</a:t>
            </a:r>
          </a:p>
          <a:p>
            <a:r>
              <a:rPr lang="fr-FR" dirty="0" smtClean="0"/>
              <a:t>Genèse CS-Mines et Carrières</a:t>
            </a:r>
          </a:p>
          <a:p>
            <a:r>
              <a:rPr lang="fr-FR" dirty="0" smtClean="0"/>
              <a:t>Composition du Bureau</a:t>
            </a:r>
          </a:p>
          <a:p>
            <a:r>
              <a:rPr lang="fr-FR" dirty="0" smtClean="0"/>
              <a:t>Missions du CS</a:t>
            </a:r>
          </a:p>
          <a:p>
            <a:r>
              <a:rPr lang="fr-FR" dirty="0" smtClean="0"/>
              <a:t>Résultats obtenus</a:t>
            </a:r>
          </a:p>
          <a:p>
            <a:r>
              <a:rPr lang="fr-FR" dirty="0" smtClean="0"/>
              <a:t>Perspectives</a:t>
            </a:r>
          </a:p>
          <a:p>
            <a:endParaRPr lang="fr-FR" dirty="0" smtClean="0"/>
          </a:p>
          <a:p>
            <a:endParaRPr lang="fr-FR" dirty="0" smtClean="0"/>
          </a:p>
          <a:p>
            <a:endParaRPr lang="fr-FR" dirty="0"/>
          </a:p>
        </p:txBody>
      </p:sp>
    </p:spTree>
    <p:extLst>
      <p:ext uri="{BB962C8B-B14F-4D97-AF65-F5344CB8AC3E}">
        <p14:creationId xmlns:p14="http://schemas.microsoft.com/office/powerpoint/2010/main" val="686084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99392"/>
            <a:ext cx="8229600" cy="607235"/>
          </a:xfrm>
        </p:spPr>
        <p:style>
          <a:lnRef idx="3">
            <a:schemeClr val="lt1"/>
          </a:lnRef>
          <a:fillRef idx="1">
            <a:schemeClr val="accent5"/>
          </a:fillRef>
          <a:effectRef idx="1">
            <a:schemeClr val="accent5"/>
          </a:effectRef>
          <a:fontRef idx="minor">
            <a:schemeClr val="lt1"/>
          </a:fontRef>
        </p:style>
        <p:txBody>
          <a:bodyPr>
            <a:normAutofit/>
          </a:bodyPr>
          <a:lstStyle/>
          <a:p>
            <a:pPr lvl="0"/>
            <a:r>
              <a:rPr lang="fr-FR" sz="3200" b="1" dirty="0" smtClean="0">
                <a:latin typeface="Bookman Old Style" pitchFamily="18" charset="0"/>
              </a:rPr>
              <a:t>I. Introduction </a:t>
            </a:r>
            <a:endParaRPr lang="fr-FR" sz="3200" dirty="0">
              <a:latin typeface="Bookman Old Style" pitchFamily="18" charset="0"/>
            </a:endParaRPr>
          </a:p>
        </p:txBody>
      </p:sp>
      <p:sp>
        <p:nvSpPr>
          <p:cNvPr id="3" name="Espace réservé du contenu 2"/>
          <p:cNvSpPr>
            <a:spLocks noGrp="1"/>
          </p:cNvSpPr>
          <p:nvPr>
            <p:ph idx="1"/>
          </p:nvPr>
        </p:nvSpPr>
        <p:spPr>
          <a:xfrm>
            <a:off x="214282" y="714356"/>
            <a:ext cx="8786874" cy="7143800"/>
          </a:xfrm>
        </p:spPr>
        <p:txBody>
          <a:bodyPr>
            <a:noAutofit/>
          </a:bodyPr>
          <a:lstStyle/>
          <a:p>
            <a:pPr marL="0" indent="0" algn="just">
              <a:lnSpc>
                <a:spcPct val="130000"/>
              </a:lnSpc>
              <a:buNone/>
            </a:pPr>
            <a:endParaRPr lang="fr-FR" sz="2400" dirty="0" smtClean="0">
              <a:latin typeface="Bookman Old Style" pitchFamily="18" charset="0"/>
            </a:endParaRPr>
          </a:p>
          <a:p>
            <a:pPr algn="just">
              <a:lnSpc>
                <a:spcPct val="130000"/>
              </a:lnSpc>
              <a:buFont typeface="Wingdings" pitchFamily="2" charset="2"/>
              <a:buChar char="q"/>
            </a:pPr>
            <a:r>
              <a:rPr lang="fr-FR" sz="2400" dirty="0" smtClean="0">
                <a:latin typeface="Bookman Old Style" pitchFamily="18" charset="0"/>
              </a:rPr>
              <a:t> </a:t>
            </a:r>
            <a:r>
              <a:rPr lang="fr-FR" sz="2400" dirty="0">
                <a:latin typeface="Bookman Old Style" pitchFamily="18" charset="0"/>
              </a:rPr>
              <a:t>L</a:t>
            </a:r>
            <a:r>
              <a:rPr lang="fr-FR" sz="2400" dirty="0" smtClean="0">
                <a:latin typeface="Bookman Old Style" pitchFamily="18" charset="0"/>
              </a:rPr>
              <a:t>ors de la 7</a:t>
            </a:r>
            <a:r>
              <a:rPr lang="fr-FR" sz="2400" baseline="30000" dirty="0" smtClean="0">
                <a:latin typeface="Bookman Old Style" pitchFamily="18" charset="0"/>
              </a:rPr>
              <a:t>ème</a:t>
            </a:r>
            <a:r>
              <a:rPr lang="fr-FR" sz="2400" dirty="0" smtClean="0">
                <a:latin typeface="Bookman Old Style" pitchFamily="18" charset="0"/>
              </a:rPr>
              <a:t>édition du Forum des CHS tenue en Mai 2011 à Cotonou, l’IAPRP a invité les pays membres à installer des comités sectoriels selon leurs activités phares.</a:t>
            </a:r>
          </a:p>
          <a:p>
            <a:pPr algn="just">
              <a:lnSpc>
                <a:spcPct val="130000"/>
              </a:lnSpc>
              <a:buFont typeface="Wingdings" pitchFamily="2" charset="2"/>
              <a:buChar char="q"/>
            </a:pPr>
            <a:r>
              <a:rPr lang="fr-FR" sz="2400" dirty="0">
                <a:latin typeface="Bookman Old Style" pitchFamily="18" charset="0"/>
              </a:rPr>
              <a:t> Le Plan Sénégal Émergent qui est la nouvelle vision stratégique du Sénégal, accorde des places de choix aux secteurs minier et agro-industriel qui figurent parmi les six (06) secteurs prioritaires retenus pour hausser le taux de croissance du pays.</a:t>
            </a:r>
            <a:endParaRPr lang="fr-FR" sz="2400" dirty="0" smtClean="0">
              <a:latin typeface="Bookman Old Style"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332656"/>
            <a:ext cx="8472518" cy="5544616"/>
          </a:xfrm>
        </p:spPr>
        <p:txBody>
          <a:bodyPr>
            <a:normAutofit fontScale="47500" lnSpcReduction="20000"/>
          </a:bodyPr>
          <a:lstStyle/>
          <a:p>
            <a:pPr marL="0" indent="0" algn="just">
              <a:lnSpc>
                <a:spcPct val="150000"/>
              </a:lnSpc>
              <a:buNone/>
            </a:pPr>
            <a:r>
              <a:rPr lang="fr-FR" sz="5100" dirty="0" smtClean="0"/>
              <a:t> </a:t>
            </a:r>
          </a:p>
          <a:p>
            <a:pPr algn="just">
              <a:lnSpc>
                <a:spcPct val="150000"/>
              </a:lnSpc>
              <a:buFont typeface="Wingdings" pitchFamily="2" charset="2"/>
              <a:buChar char="q"/>
            </a:pPr>
            <a:r>
              <a:rPr lang="fr-FR" sz="5100" dirty="0" smtClean="0">
                <a:latin typeface="Bookman Old Style" pitchFamily="18" charset="0"/>
              </a:rPr>
              <a:t>Ainsi, conscient de la place centrale voire primordiale qu’occupe la prévention des risques professionnels dans la vie de toute entreprise et l’apport capital de ces instances dans l’organisation  de la SST, la Caisse de Sécurité Sociale en collaboration avec l’inspection du travail, a mis en place deux Comités Sectoriels des CHST dans les secteurs des Mines et Carrières et de l’Agro industriel.</a:t>
            </a:r>
          </a:p>
          <a:p>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0034" y="1285860"/>
            <a:ext cx="8286808" cy="1532727"/>
          </a:xfrm>
          <a:prstGeom prst="rect">
            <a:avLst/>
          </a:prstGeom>
        </p:spPr>
        <p:txBody>
          <a:bodyPr wrap="square">
            <a:spAutoFit/>
          </a:bodyPr>
          <a:lstStyle/>
          <a:p>
            <a:pPr algn="just">
              <a:lnSpc>
                <a:spcPct val="130000"/>
              </a:lnSpc>
            </a:pPr>
            <a:r>
              <a:rPr lang="fr-FR" sz="2400" dirty="0" smtClean="0">
                <a:latin typeface="Bookman Old Style" pitchFamily="18" charset="0"/>
              </a:rPr>
              <a:t>Ceci contribuera, à coup sûr, à généraliser et  à dynamiser  l’installation des CHST et  à participer de façon active à la promotion de la SST. </a:t>
            </a:r>
          </a:p>
        </p:txBody>
      </p:sp>
      <p:sp>
        <p:nvSpPr>
          <p:cNvPr id="7" name="Rectangle 6"/>
          <p:cNvSpPr/>
          <p:nvPr/>
        </p:nvSpPr>
        <p:spPr>
          <a:xfrm>
            <a:off x="500034" y="3214686"/>
            <a:ext cx="8429684" cy="2973122"/>
          </a:xfrm>
          <a:prstGeom prst="rect">
            <a:avLst/>
          </a:prstGeom>
        </p:spPr>
        <p:txBody>
          <a:bodyPr wrap="square">
            <a:spAutoFit/>
          </a:bodyPr>
          <a:lstStyle/>
          <a:p>
            <a:pPr algn="just">
              <a:lnSpc>
                <a:spcPct val="130000"/>
              </a:lnSpc>
            </a:pPr>
            <a:r>
              <a:rPr lang="fr-FR" sz="2400" dirty="0" smtClean="0">
                <a:latin typeface="Bookman Old Style" pitchFamily="18" charset="0"/>
              </a:rPr>
              <a:t>Ces comités sectoriels dont les bureaux</a:t>
            </a:r>
            <a:r>
              <a:rPr lang="fr-FR" sz="2400" dirty="0" smtClean="0">
                <a:solidFill>
                  <a:srgbClr val="FF0000"/>
                </a:solidFill>
                <a:latin typeface="Bookman Old Style" pitchFamily="18" charset="0"/>
              </a:rPr>
              <a:t> </a:t>
            </a:r>
            <a:r>
              <a:rPr lang="fr-FR" sz="2400" dirty="0" smtClean="0">
                <a:latin typeface="Bookman Old Style" pitchFamily="18" charset="0"/>
              </a:rPr>
              <a:t>sont basés à Thiès et à Saint Louis  couvrent  tout le territoire national.</a:t>
            </a:r>
          </a:p>
          <a:p>
            <a:pPr algn="just">
              <a:lnSpc>
                <a:spcPct val="130000"/>
              </a:lnSpc>
            </a:pPr>
            <a:r>
              <a:rPr lang="fr-FR" sz="2400" dirty="0" smtClean="0">
                <a:latin typeface="Bookman Old Style" pitchFamily="18" charset="0"/>
              </a:rPr>
              <a:t>Le choix de ces régions n’est pas fortuit car enregistrant la plus forte densité des entreprises de ces  secteurs.</a:t>
            </a:r>
            <a:endParaRPr lang="fr-FR" sz="2400" dirty="0">
              <a:latin typeface="Bookman Old Style"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142984"/>
            <a:ext cx="8229600" cy="5715016"/>
          </a:xfrm>
        </p:spPr>
        <p:txBody>
          <a:bodyPr>
            <a:normAutofit fontScale="70000" lnSpcReduction="20000"/>
          </a:bodyPr>
          <a:lstStyle/>
          <a:p>
            <a:pPr>
              <a:buFont typeface="Wingdings" pitchFamily="2" charset="2"/>
              <a:buChar char="q"/>
            </a:pPr>
            <a:endParaRPr lang="fr-FR" sz="3600" b="1" u="sng" dirty="0" smtClean="0">
              <a:solidFill>
                <a:srgbClr val="002060"/>
              </a:solidFill>
              <a:latin typeface="Bookman Old Style" pitchFamily="18" charset="0"/>
            </a:endParaRPr>
          </a:p>
          <a:p>
            <a:pPr>
              <a:buFont typeface="Wingdings" pitchFamily="2" charset="2"/>
              <a:buChar char="q"/>
            </a:pPr>
            <a:r>
              <a:rPr lang="fr-FR" sz="3400" b="1" u="sng" dirty="0" smtClean="0">
                <a:latin typeface="Bookman Old Style" pitchFamily="18" charset="0"/>
              </a:rPr>
              <a:t>17/04/13</a:t>
            </a:r>
            <a:r>
              <a:rPr lang="fr-FR" sz="3400" b="1" dirty="0" smtClean="0">
                <a:latin typeface="Bookman Old Style" pitchFamily="18" charset="0"/>
              </a:rPr>
              <a:t>: </a:t>
            </a:r>
            <a:r>
              <a:rPr lang="fr-FR" sz="3400" dirty="0" smtClean="0">
                <a:latin typeface="Bookman Old Style" pitchFamily="18" charset="0"/>
              </a:rPr>
              <a:t>Atelier de sensibilisation sur les risques professionnels dans les mines et carrières.</a:t>
            </a:r>
          </a:p>
          <a:p>
            <a:pPr>
              <a:buNone/>
            </a:pPr>
            <a:endParaRPr lang="fr-FR" sz="3400" dirty="0" smtClean="0">
              <a:latin typeface="Bookman Old Style" pitchFamily="18" charset="0"/>
            </a:endParaRPr>
          </a:p>
          <a:p>
            <a:pPr>
              <a:buFont typeface="Wingdings" pitchFamily="2" charset="2"/>
              <a:buChar char="q"/>
            </a:pPr>
            <a:r>
              <a:rPr lang="fr-FR" sz="3400" b="1" u="sng" dirty="0" smtClean="0">
                <a:latin typeface="Bookman Old Style" pitchFamily="18" charset="0"/>
              </a:rPr>
              <a:t>23 au 26/09/13</a:t>
            </a:r>
            <a:r>
              <a:rPr lang="fr-FR" sz="3400" b="1" dirty="0" smtClean="0">
                <a:latin typeface="Bookman Old Style" pitchFamily="18" charset="0"/>
              </a:rPr>
              <a:t> </a:t>
            </a:r>
            <a:r>
              <a:rPr lang="fr-FR" sz="3400" dirty="0" smtClean="0">
                <a:latin typeface="Bookman Old Style" pitchFamily="18" charset="0"/>
              </a:rPr>
              <a:t>: Premier séminaire de formation des CHST dans les mines et carrières;</a:t>
            </a:r>
          </a:p>
          <a:p>
            <a:pPr>
              <a:buFont typeface="Wingdings" pitchFamily="2" charset="2"/>
              <a:buChar char="q"/>
            </a:pPr>
            <a:endParaRPr lang="fr-FR" sz="3400" dirty="0" smtClean="0">
              <a:latin typeface="Bookman Old Style" pitchFamily="18" charset="0"/>
            </a:endParaRPr>
          </a:p>
          <a:p>
            <a:pPr>
              <a:buFont typeface="Wingdings" pitchFamily="2" charset="2"/>
              <a:buChar char="q"/>
            </a:pPr>
            <a:r>
              <a:rPr lang="fr-FR" sz="3400" b="1" u="sng" dirty="0" smtClean="0">
                <a:latin typeface="Bookman Old Style" pitchFamily="18" charset="0"/>
              </a:rPr>
              <a:t>26/09/13</a:t>
            </a:r>
            <a:r>
              <a:rPr lang="fr-FR" sz="3400" dirty="0" smtClean="0">
                <a:latin typeface="Bookman Old Style" pitchFamily="18" charset="0"/>
              </a:rPr>
              <a:t>: Mise en place du Bureau du Comité de pilotage des CHST.</a:t>
            </a:r>
          </a:p>
          <a:p>
            <a:pPr>
              <a:buFont typeface="Wingdings" pitchFamily="2" charset="2"/>
              <a:buChar char="q"/>
            </a:pPr>
            <a:endParaRPr lang="fr-FR" sz="3400" dirty="0" smtClean="0">
              <a:latin typeface="Bookman Old Style" pitchFamily="18" charset="0"/>
            </a:endParaRPr>
          </a:p>
          <a:p>
            <a:pPr>
              <a:buFont typeface="Wingdings" pitchFamily="2" charset="2"/>
              <a:buChar char="q"/>
            </a:pPr>
            <a:r>
              <a:rPr lang="fr-FR" sz="3400" b="1" u="sng" dirty="0" smtClean="0">
                <a:latin typeface="Bookman Old Style" pitchFamily="18" charset="0"/>
              </a:rPr>
              <a:t>09/04/14</a:t>
            </a:r>
            <a:r>
              <a:rPr lang="fr-FR" sz="3400" b="1" dirty="0" smtClean="0">
                <a:latin typeface="Bookman Old Style" pitchFamily="18" charset="0"/>
              </a:rPr>
              <a:t>: </a:t>
            </a:r>
            <a:r>
              <a:rPr lang="fr-FR" sz="3400" dirty="0" smtClean="0">
                <a:latin typeface="Bookman Old Style" pitchFamily="18" charset="0"/>
              </a:rPr>
              <a:t>Installation Officielle du CSCMC par M. le Gouverneur </a:t>
            </a:r>
          </a:p>
          <a:p>
            <a:pPr marL="0" indent="0">
              <a:buNone/>
            </a:pPr>
            <a:endParaRPr lang="fr-FR" sz="3400" dirty="0" smtClean="0">
              <a:latin typeface="Bookman Old Style" pitchFamily="18" charset="0"/>
            </a:endParaRPr>
          </a:p>
          <a:p>
            <a:pPr>
              <a:buFont typeface="Wingdings" pitchFamily="2" charset="2"/>
              <a:buChar char="q"/>
            </a:pPr>
            <a:r>
              <a:rPr lang="fr-FR" sz="3400" b="1" u="sng" dirty="0" smtClean="0">
                <a:latin typeface="Bookman Old Style" pitchFamily="18" charset="0"/>
              </a:rPr>
              <a:t>25 au 27 août 2014 </a:t>
            </a:r>
            <a:r>
              <a:rPr lang="fr-FR" sz="3400" dirty="0" smtClean="0">
                <a:latin typeface="Bookman Old Style" pitchFamily="18" charset="0"/>
              </a:rPr>
              <a:t>: Deuxième Séminaire de formation des CHST dans les mines et carrières;</a:t>
            </a:r>
          </a:p>
          <a:p>
            <a:pPr>
              <a:buFont typeface="Wingdings" pitchFamily="2" charset="2"/>
              <a:buChar char="q"/>
            </a:pPr>
            <a:endParaRPr lang="fr-FR" sz="2800" dirty="0" smtClean="0">
              <a:latin typeface="Arial Black" pitchFamily="34" charset="0"/>
            </a:endParaRPr>
          </a:p>
          <a:p>
            <a:pPr>
              <a:buFont typeface="Wingdings" pitchFamily="2" charset="2"/>
              <a:buChar char="q"/>
            </a:pPr>
            <a:endParaRPr lang="fr-FR" sz="2800" dirty="0">
              <a:latin typeface="Arial Black" pitchFamily="34" charset="0"/>
            </a:endParaRPr>
          </a:p>
        </p:txBody>
      </p:sp>
      <p:sp>
        <p:nvSpPr>
          <p:cNvPr id="4" name="Titre 1"/>
          <p:cNvSpPr txBox="1">
            <a:spLocks/>
          </p:cNvSpPr>
          <p:nvPr/>
        </p:nvSpPr>
        <p:spPr>
          <a:xfrm>
            <a:off x="642910" y="285728"/>
            <a:ext cx="8258204" cy="785818"/>
          </a:xfrm>
          <a:prstGeom prst="rect">
            <a:avLst/>
          </a:prstGeom>
        </p:spPr>
        <p:style>
          <a:lnRef idx="3">
            <a:schemeClr val="lt1"/>
          </a:lnRef>
          <a:fillRef idx="1">
            <a:schemeClr val="accent5"/>
          </a:fillRef>
          <a:effectRef idx="1">
            <a:schemeClr val="accent5"/>
          </a:effectRef>
          <a:fontRef idx="minor">
            <a:schemeClr val="lt1"/>
          </a:fontRef>
        </p:style>
        <p:txBody>
          <a:bodyPr vert="horz" lIns="91440" tIns="45720" rIns="91440" bIns="45720" rtlCol="0" anchor="ctr">
            <a:normAutofit fontScale="3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4400" b="1" i="0" u="none" strike="noStrike" kern="1200" cap="none" spc="0" normalizeH="0" baseline="0" noProof="0" dirty="0" smtClean="0">
                <a:ln>
                  <a:noFill/>
                </a:ln>
                <a:solidFill>
                  <a:schemeClr val="lt1"/>
                </a:solidFill>
                <a:effectLst/>
                <a:uLnTx/>
                <a:uFillTx/>
                <a:latin typeface="Bookman Old Style" pitchFamily="18" charset="0"/>
                <a:ea typeface="+mn-ea"/>
                <a:cs typeface="+mn-cs"/>
              </a:rPr>
              <a:t/>
            </a:r>
            <a:br>
              <a:rPr kumimoji="0" lang="fr-FR" sz="4400" b="1" i="0" u="none" strike="noStrike" kern="1200" cap="none" spc="0" normalizeH="0" baseline="0" noProof="0" dirty="0" smtClean="0">
                <a:ln>
                  <a:noFill/>
                </a:ln>
                <a:solidFill>
                  <a:schemeClr val="lt1"/>
                </a:solidFill>
                <a:effectLst/>
                <a:uLnTx/>
                <a:uFillTx/>
                <a:latin typeface="Bookman Old Style" pitchFamily="18" charset="0"/>
                <a:ea typeface="+mn-ea"/>
                <a:cs typeface="+mn-cs"/>
              </a:rPr>
            </a:br>
            <a:r>
              <a:rPr kumimoji="0" lang="fr-FR" sz="6200" b="1" i="0" u="none" strike="noStrike" kern="1200" cap="none" spc="0" normalizeH="0" baseline="0" noProof="0" dirty="0" smtClean="0">
                <a:ln>
                  <a:noFill/>
                </a:ln>
                <a:solidFill>
                  <a:schemeClr val="lt1"/>
                </a:solidFill>
                <a:effectLst/>
                <a:uLnTx/>
                <a:uFillTx/>
                <a:latin typeface="Bookman Old Style" pitchFamily="18" charset="0"/>
                <a:ea typeface="+mn-ea"/>
                <a:cs typeface="+mn-cs"/>
              </a:rPr>
              <a:t> </a:t>
            </a:r>
            <a:r>
              <a:rPr kumimoji="0" lang="fr-FR" sz="6200" b="1" i="0" u="none" strike="noStrike" kern="1200" cap="none" spc="0" normalizeH="0" baseline="0" noProof="0" dirty="0" smtClean="0">
                <a:ln>
                  <a:noFill/>
                </a:ln>
                <a:solidFill>
                  <a:schemeClr val="lt1"/>
                </a:solidFill>
                <a:effectLst/>
                <a:uLnTx/>
                <a:uFillTx/>
                <a:latin typeface="Bookman Old Style" pitchFamily="18" charset="0"/>
              </a:rPr>
              <a:t>II.</a:t>
            </a:r>
            <a:r>
              <a:rPr kumimoji="0" lang="fr-FR" sz="6200" b="1" i="0" u="none" strike="noStrike" kern="1200" cap="none" spc="0" normalizeH="0" noProof="0" dirty="0" smtClean="0">
                <a:ln>
                  <a:noFill/>
                </a:ln>
                <a:solidFill>
                  <a:schemeClr val="lt1"/>
                </a:solidFill>
                <a:effectLst/>
                <a:uLnTx/>
                <a:uFillTx/>
                <a:latin typeface="Bookman Old Style" pitchFamily="18" charset="0"/>
              </a:rPr>
              <a:t> </a:t>
            </a:r>
            <a:r>
              <a:rPr lang="fr-FR" sz="6200" b="1" dirty="0" smtClean="0">
                <a:latin typeface="Bookman Old Style" pitchFamily="18" charset="0"/>
              </a:rPr>
              <a:t>GENESE CS-MINES ET CARRIERES</a:t>
            </a:r>
            <a:r>
              <a:rPr kumimoji="0" lang="fr-FR" sz="6200" b="1" i="0" u="none" strike="noStrike" kern="1200" cap="none" spc="0" normalizeH="0" baseline="0" noProof="0" dirty="0" smtClean="0">
                <a:ln>
                  <a:noFill/>
                </a:ln>
                <a:solidFill>
                  <a:schemeClr val="lt1"/>
                </a:solidFill>
                <a:effectLst/>
                <a:uLnTx/>
                <a:uFillTx/>
                <a:latin typeface="Bookman Old Style" pitchFamily="18" charset="0"/>
              </a:rPr>
              <a:t> </a:t>
            </a:r>
            <a:r>
              <a:rPr kumimoji="0" lang="fr-FR" sz="3600" b="0" i="0" u="none" strike="noStrike" kern="1200" cap="none" spc="0" normalizeH="0" baseline="0" noProof="0" dirty="0" smtClean="0">
                <a:ln>
                  <a:noFill/>
                </a:ln>
                <a:solidFill>
                  <a:schemeClr val="lt1"/>
                </a:solidFill>
                <a:effectLst/>
                <a:uLnTx/>
                <a:uFillTx/>
                <a:latin typeface="Arial Black" pitchFamily="34" charset="0"/>
              </a:rPr>
              <a:t/>
            </a:r>
            <a:br>
              <a:rPr kumimoji="0" lang="fr-FR" sz="3600" b="0" i="0" u="none" strike="noStrike" kern="1200" cap="none" spc="0" normalizeH="0" baseline="0" noProof="0" dirty="0" smtClean="0">
                <a:ln>
                  <a:noFill/>
                </a:ln>
                <a:solidFill>
                  <a:schemeClr val="lt1"/>
                </a:solidFill>
                <a:effectLst/>
                <a:uLnTx/>
                <a:uFillTx/>
                <a:latin typeface="Arial Black" pitchFamily="34" charset="0"/>
              </a:rPr>
            </a:br>
            <a:endParaRPr kumimoji="0" lang="fr-FR" sz="3600" b="0" i="0" u="none" strike="noStrike" kern="1200" cap="none" spc="0" normalizeH="0" baseline="0" noProof="0" dirty="0">
              <a:ln>
                <a:noFill/>
              </a:ln>
              <a:solidFill>
                <a:schemeClr val="lt1"/>
              </a:solidFill>
              <a:effectLst/>
              <a:uLnTx/>
              <a:uFillTx/>
              <a:latin typeface="Arial Black"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3415390548"/>
              </p:ext>
            </p:extLst>
          </p:nvPr>
        </p:nvGraphicFramePr>
        <p:xfrm>
          <a:off x="539552" y="1716646"/>
          <a:ext cx="3351316" cy="3656570"/>
        </p:xfrm>
        <a:graphic>
          <a:graphicData uri="http://schemas.openxmlformats.org/drawingml/2006/table">
            <a:tbl>
              <a:tblPr firstRow="1" bandRow="1">
                <a:tableStyleId>{5C22544A-7EE6-4342-B048-85BDC9FD1C3A}</a:tableStyleId>
              </a:tblPr>
              <a:tblGrid>
                <a:gridCol w="3351316"/>
              </a:tblGrid>
              <a:tr h="1064282">
                <a:tc>
                  <a:txBody>
                    <a:bodyPr/>
                    <a:lstStyle/>
                    <a:p>
                      <a:r>
                        <a:rPr lang="fr-FR" sz="1800" b="1" dirty="0" smtClean="0">
                          <a:latin typeface="Bookman Old Style" pitchFamily="18" charset="0"/>
                        </a:rPr>
                        <a:t>Président</a:t>
                      </a:r>
                      <a:endParaRPr lang="fr-FR" sz="1800" b="1" dirty="0">
                        <a:latin typeface="Bookman Old Style" pitchFamily="18" charset="0"/>
                      </a:endParaRPr>
                    </a:p>
                  </a:txBody>
                  <a:tcPr/>
                </a:tc>
              </a:tr>
              <a:tr h="864096">
                <a:tc>
                  <a:txBody>
                    <a:bodyPr/>
                    <a:lstStyle/>
                    <a:p>
                      <a:r>
                        <a:rPr lang="fr-FR" sz="1800" b="1" dirty="0" smtClean="0">
                          <a:latin typeface="Bookman Old Style" pitchFamily="18" charset="0"/>
                        </a:rPr>
                        <a:t>Vice Président</a:t>
                      </a:r>
                    </a:p>
                    <a:p>
                      <a:endParaRPr lang="fr-FR" sz="1800" b="1" dirty="0">
                        <a:latin typeface="Bookman Old Style" pitchFamily="18" charset="0"/>
                      </a:endParaRPr>
                    </a:p>
                  </a:txBody>
                  <a:tcPr/>
                </a:tc>
              </a:tr>
              <a:tr h="936104">
                <a:tc>
                  <a:txBody>
                    <a:bodyPr/>
                    <a:lstStyle/>
                    <a:p>
                      <a:r>
                        <a:rPr lang="fr-FR" sz="1800" b="1" dirty="0" smtClean="0">
                          <a:latin typeface="Bookman Old Style" pitchFamily="18" charset="0"/>
                        </a:rPr>
                        <a:t>Secrétaire Permanent( </a:t>
                      </a:r>
                      <a:r>
                        <a:rPr lang="fr-FR" sz="1800" b="1" dirty="0" smtClean="0">
                          <a:solidFill>
                            <a:srgbClr val="FF0000"/>
                          </a:solidFill>
                          <a:latin typeface="Bookman Old Style" pitchFamily="18" charset="0"/>
                        </a:rPr>
                        <a:t>inspection</a:t>
                      </a:r>
                      <a:r>
                        <a:rPr lang="fr-FR" sz="1800" b="1" baseline="0" dirty="0" smtClean="0">
                          <a:solidFill>
                            <a:srgbClr val="FF0000"/>
                          </a:solidFill>
                          <a:latin typeface="Bookman Old Style" pitchFamily="18" charset="0"/>
                        </a:rPr>
                        <a:t> du travail </a:t>
                      </a:r>
                      <a:r>
                        <a:rPr lang="fr-FR" sz="1800" b="1" baseline="0" dirty="0" smtClean="0">
                          <a:latin typeface="Bookman Old Style" pitchFamily="18" charset="0"/>
                        </a:rPr>
                        <a:t>)</a:t>
                      </a:r>
                      <a:endParaRPr lang="fr-FR" sz="1800" b="1" dirty="0">
                        <a:latin typeface="Bookman Old Style" pitchFamily="18" charset="0"/>
                      </a:endParaRPr>
                    </a:p>
                  </a:txBody>
                  <a:tcPr/>
                </a:tc>
              </a:tr>
              <a:tr h="792088">
                <a:tc>
                  <a:txBody>
                    <a:bodyPr/>
                    <a:lstStyle/>
                    <a:p>
                      <a:r>
                        <a:rPr lang="fr-FR" sz="1800" b="1" dirty="0" smtClean="0">
                          <a:latin typeface="Bookman Old Style" pitchFamily="18" charset="0"/>
                        </a:rPr>
                        <a:t> Chargé des questions de</a:t>
                      </a:r>
                      <a:r>
                        <a:rPr lang="fr-FR" sz="1800" b="1" baseline="0" dirty="0" smtClean="0">
                          <a:latin typeface="Bookman Old Style" pitchFamily="18" charset="0"/>
                        </a:rPr>
                        <a:t> s</a:t>
                      </a:r>
                      <a:r>
                        <a:rPr lang="fr-FR" sz="1800" b="1" dirty="0" smtClean="0">
                          <a:latin typeface="Bookman Old Style" pitchFamily="18" charset="0"/>
                        </a:rPr>
                        <a:t>écurité</a:t>
                      </a:r>
                      <a:endParaRPr lang="fr-FR" sz="1800" b="1" dirty="0">
                        <a:latin typeface="Bookman Old Style" pitchFamily="18" charset="0"/>
                      </a:endParaRPr>
                    </a:p>
                  </a:txBody>
                  <a:tcPr/>
                </a:tc>
              </a:tr>
            </a:tbl>
          </a:graphicData>
        </a:graphic>
      </p:graphicFrame>
      <p:sp>
        <p:nvSpPr>
          <p:cNvPr id="3" name="Titre 1"/>
          <p:cNvSpPr>
            <a:spLocks noGrp="1"/>
          </p:cNvSpPr>
          <p:nvPr>
            <p:ph type="title"/>
          </p:nvPr>
        </p:nvSpPr>
        <p:spPr>
          <a:xfrm>
            <a:off x="428596" y="274638"/>
            <a:ext cx="8258204" cy="1082660"/>
          </a:xfrm>
        </p:spPr>
        <p:style>
          <a:lnRef idx="3">
            <a:schemeClr val="lt1"/>
          </a:lnRef>
          <a:fillRef idx="1">
            <a:schemeClr val="accent5"/>
          </a:fillRef>
          <a:effectRef idx="1">
            <a:schemeClr val="accent5"/>
          </a:effectRef>
          <a:fontRef idx="minor">
            <a:schemeClr val="lt1"/>
          </a:fontRef>
        </p:style>
        <p:txBody>
          <a:bodyPr>
            <a:normAutofit/>
          </a:bodyPr>
          <a:lstStyle/>
          <a:p>
            <a:pPr lvl="0"/>
            <a:r>
              <a:rPr lang="fr-FR" sz="3200" b="1" dirty="0" smtClean="0">
                <a:latin typeface="Bookman Old Style" pitchFamily="18" charset="0"/>
              </a:rPr>
              <a:t>III. COMPOSITION DU BUREAU</a:t>
            </a:r>
            <a:endParaRPr lang="fr-FR" sz="3200" dirty="0">
              <a:latin typeface="Bookman Old Style" pitchFamily="18" charset="0"/>
            </a:endParaRPr>
          </a:p>
        </p:txBody>
      </p:sp>
      <p:graphicFrame>
        <p:nvGraphicFramePr>
          <p:cNvPr id="5" name="Espace réservé du contenu 3"/>
          <p:cNvGraphicFramePr>
            <a:graphicFrameLocks/>
          </p:cNvGraphicFramePr>
          <p:nvPr>
            <p:extLst>
              <p:ext uri="{D42A27DB-BD31-4B8C-83A1-F6EECF244321}">
                <p14:modId xmlns:p14="http://schemas.microsoft.com/office/powerpoint/2010/main" val="2305123218"/>
              </p:ext>
            </p:extLst>
          </p:nvPr>
        </p:nvGraphicFramePr>
        <p:xfrm>
          <a:off x="4211960" y="1716646"/>
          <a:ext cx="3528392" cy="4313665"/>
        </p:xfrm>
        <a:graphic>
          <a:graphicData uri="http://schemas.openxmlformats.org/drawingml/2006/table">
            <a:tbl>
              <a:tblPr firstRow="1" bandRow="1">
                <a:tableStyleId>{5C22544A-7EE6-4342-B048-85BDC9FD1C3A}</a:tableStyleId>
              </a:tblPr>
              <a:tblGrid>
                <a:gridCol w="3528392"/>
              </a:tblGrid>
              <a:tr h="10246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sz="1800" b="1" dirty="0" smtClean="0">
                        <a:solidFill>
                          <a:schemeClr val="tx1"/>
                        </a:solidFill>
                        <a:latin typeface="Bookman Old Style"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800" b="1" dirty="0" smtClean="0">
                          <a:solidFill>
                            <a:schemeClr val="tx1"/>
                          </a:solidFill>
                          <a:latin typeface="Bookman Old Style" pitchFamily="18" charset="0"/>
                        </a:rPr>
                        <a:t> Chargé de</a:t>
                      </a:r>
                      <a:r>
                        <a:rPr lang="fr-FR" sz="1800" b="1" baseline="0" dirty="0" smtClean="0">
                          <a:solidFill>
                            <a:schemeClr val="tx1"/>
                          </a:solidFill>
                          <a:latin typeface="Bookman Old Style" pitchFamily="18" charset="0"/>
                        </a:rPr>
                        <a:t> l</a:t>
                      </a:r>
                      <a:r>
                        <a:rPr lang="fr-FR" sz="1800" b="1" dirty="0" smtClean="0">
                          <a:solidFill>
                            <a:schemeClr val="tx1"/>
                          </a:solidFill>
                          <a:latin typeface="Bookman Old Style" pitchFamily="18" charset="0"/>
                        </a:rPr>
                        <a:t>’information</a:t>
                      </a:r>
                    </a:p>
                  </a:txBody>
                  <a:tcPr>
                    <a:solidFill>
                      <a:schemeClr val="accent1">
                        <a:lumMod val="20000"/>
                        <a:lumOff val="80000"/>
                      </a:schemeClr>
                    </a:solidFill>
                  </a:tcPr>
                </a:tc>
              </a:tr>
              <a:tr h="717228">
                <a:tc>
                  <a:txBody>
                    <a:bodyPr/>
                    <a:lstStyle/>
                    <a:p>
                      <a:r>
                        <a:rPr lang="fr-FR" sz="1800" b="1" dirty="0" smtClean="0">
                          <a:latin typeface="Bookman Old Style" pitchFamily="18" charset="0"/>
                        </a:rPr>
                        <a:t> Chargé des Questions de Santé</a:t>
                      </a:r>
                    </a:p>
                    <a:p>
                      <a:endParaRPr lang="fr-FR" sz="1800" b="1" dirty="0">
                        <a:latin typeface="Bookman Old Style" pitchFamily="18" charset="0"/>
                      </a:endParaRPr>
                    </a:p>
                  </a:txBody>
                  <a:tcPr/>
                </a:tc>
              </a:tr>
              <a:tr h="813633">
                <a:tc>
                  <a:txBody>
                    <a:bodyPr/>
                    <a:lstStyle/>
                    <a:p>
                      <a:r>
                        <a:rPr lang="fr-FR" sz="1800" b="1" dirty="0" smtClean="0">
                          <a:latin typeface="Bookman Old Style" pitchFamily="18" charset="0"/>
                        </a:rPr>
                        <a:t> Chargé des Questions de Juridique</a:t>
                      </a:r>
                    </a:p>
                    <a:p>
                      <a:endParaRPr lang="fr-FR" sz="1800" b="1" dirty="0">
                        <a:latin typeface="Bookman Old Style" pitchFamily="18" charset="0"/>
                      </a:endParaRPr>
                    </a:p>
                  </a:txBody>
                  <a:tcPr/>
                </a:tc>
              </a:tr>
              <a:tr h="717228">
                <a:tc>
                  <a:txBody>
                    <a:bodyPr/>
                    <a:lstStyle/>
                    <a:p>
                      <a:r>
                        <a:rPr lang="fr-FR" sz="1800" b="1" dirty="0" smtClean="0">
                          <a:latin typeface="Bookman Old Style" pitchFamily="18" charset="0"/>
                        </a:rPr>
                        <a:t>  Chargé de la Formation</a:t>
                      </a:r>
                    </a:p>
                  </a:txBody>
                  <a:tcPr/>
                </a:tc>
              </a:tr>
              <a:tr h="743026">
                <a:tc>
                  <a:txBody>
                    <a:bodyPr/>
                    <a:lstStyle/>
                    <a:p>
                      <a:r>
                        <a:rPr lang="fr-FR" sz="1800" b="1" dirty="0" smtClean="0">
                          <a:latin typeface="Bookman Old Style" pitchFamily="18" charset="0"/>
                        </a:rPr>
                        <a:t>   Point Focal (</a:t>
                      </a:r>
                      <a:r>
                        <a:rPr lang="fr-FR" sz="1800" b="1" dirty="0" smtClean="0">
                          <a:solidFill>
                            <a:srgbClr val="FF0000"/>
                          </a:solidFill>
                          <a:latin typeface="Bookman Old Style" pitchFamily="18" charset="0"/>
                        </a:rPr>
                        <a:t>CSS)</a:t>
                      </a:r>
                      <a:endParaRPr lang="fr-FR" sz="1800" b="1" dirty="0" smtClean="0">
                        <a:latin typeface="Bookman Old Style"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357298"/>
            <a:ext cx="9001156" cy="5500702"/>
          </a:xfrm>
        </p:spPr>
        <p:txBody>
          <a:bodyPr>
            <a:normAutofit fontScale="62500" lnSpcReduction="20000"/>
          </a:bodyPr>
          <a:lstStyle/>
          <a:p>
            <a:pPr>
              <a:buFont typeface="Wingdings" pitchFamily="2" charset="2"/>
              <a:buChar char="q"/>
            </a:pPr>
            <a:endParaRPr lang="fr-FR" sz="3400" b="1" dirty="0" smtClean="0">
              <a:latin typeface="Bookman Old Style" pitchFamily="18" charset="0"/>
            </a:endParaRPr>
          </a:p>
          <a:p>
            <a:pPr>
              <a:buFont typeface="Wingdings" pitchFamily="2" charset="2"/>
              <a:buChar char="q"/>
            </a:pPr>
            <a:r>
              <a:rPr lang="fr-FR" sz="3800" b="1" dirty="0" smtClean="0">
                <a:latin typeface="Bookman Old Style" pitchFamily="18" charset="0"/>
              </a:rPr>
              <a:t> </a:t>
            </a:r>
            <a:r>
              <a:rPr lang="fr-FR" sz="3800" b="1" dirty="0" smtClean="0">
                <a:latin typeface="Bookman Old Style" pitchFamily="18" charset="0"/>
                <a:cs typeface="Arial" pitchFamily="34" charset="0"/>
              </a:rPr>
              <a:t>Relayer la DPRP dans la mise en œuvre de la politique de prévention des risques professionnels dans les M§C;</a:t>
            </a:r>
          </a:p>
          <a:p>
            <a:pPr lvl="0">
              <a:lnSpc>
                <a:spcPct val="150000"/>
              </a:lnSpc>
              <a:buFont typeface="Wingdings" pitchFamily="2" charset="2"/>
              <a:buChar char="q"/>
            </a:pPr>
            <a:r>
              <a:rPr lang="fr-FR" sz="3800" b="1" dirty="0" smtClean="0">
                <a:latin typeface="Bookman Old Style" pitchFamily="18" charset="0"/>
              </a:rPr>
              <a:t>Promouvoir l’installation des CHST dans les entreprises du secteur.</a:t>
            </a:r>
          </a:p>
          <a:p>
            <a:pPr lvl="0">
              <a:lnSpc>
                <a:spcPct val="150000"/>
              </a:lnSpc>
              <a:buFont typeface="Wingdings" pitchFamily="2" charset="2"/>
              <a:buChar char="q"/>
            </a:pPr>
            <a:r>
              <a:rPr lang="fr-FR" sz="3800" b="1" dirty="0" smtClean="0">
                <a:latin typeface="Bookman Old Style" pitchFamily="18" charset="0"/>
              </a:rPr>
              <a:t>Elaborer et partager les stratégies sectorielles de gestion des risques professionnels. </a:t>
            </a:r>
          </a:p>
          <a:p>
            <a:pPr lvl="0">
              <a:lnSpc>
                <a:spcPct val="150000"/>
              </a:lnSpc>
              <a:buFont typeface="Wingdings" pitchFamily="2" charset="2"/>
              <a:buChar char="q"/>
            </a:pPr>
            <a:r>
              <a:rPr lang="fr-FR" sz="3800" b="1" dirty="0" smtClean="0">
                <a:latin typeface="Bookman Old Style" pitchFamily="18" charset="0"/>
              </a:rPr>
              <a:t>Améliorer  la qualité de vie au travail dans le secteur d’activités.</a:t>
            </a:r>
          </a:p>
          <a:p>
            <a:pPr lvl="0">
              <a:lnSpc>
                <a:spcPct val="150000"/>
              </a:lnSpc>
              <a:buFont typeface="Wingdings" pitchFamily="2" charset="2"/>
              <a:buChar char="q"/>
            </a:pPr>
            <a:r>
              <a:rPr lang="fr-FR" sz="3800" b="1" dirty="0" smtClean="0">
                <a:latin typeface="Bookman Old Style" pitchFamily="18" charset="0"/>
              </a:rPr>
              <a:t>Accroitre la Productivité</a:t>
            </a:r>
            <a:endParaRPr lang="fr-FR" sz="3800" b="1" dirty="0" smtClean="0">
              <a:solidFill>
                <a:srgbClr val="FF0000"/>
              </a:solidFill>
              <a:latin typeface="Bookman Old Style" pitchFamily="18" charset="0"/>
            </a:endParaRPr>
          </a:p>
          <a:p>
            <a:pPr lvl="0">
              <a:lnSpc>
                <a:spcPct val="150000"/>
              </a:lnSpc>
              <a:buFont typeface="Wingdings" pitchFamily="2" charset="2"/>
              <a:buChar char="q"/>
            </a:pPr>
            <a:r>
              <a:rPr lang="fr-FR" sz="3800" b="1" dirty="0" smtClean="0">
                <a:latin typeface="Bookman Old Style" pitchFamily="18" charset="0"/>
              </a:rPr>
              <a:t>Assurer le respect de l’environnement.</a:t>
            </a:r>
          </a:p>
          <a:p>
            <a:pPr>
              <a:buFont typeface="Wingdings" pitchFamily="2" charset="2"/>
              <a:buChar char="q"/>
            </a:pPr>
            <a:endParaRPr lang="fr-FR" b="1" dirty="0" smtClean="0">
              <a:latin typeface="Arial" pitchFamily="34" charset="0"/>
              <a:cs typeface="Arial" pitchFamily="34" charset="0"/>
            </a:endParaRPr>
          </a:p>
        </p:txBody>
      </p:sp>
      <p:sp>
        <p:nvSpPr>
          <p:cNvPr id="4" name="Titre 1"/>
          <p:cNvSpPr txBox="1">
            <a:spLocks/>
          </p:cNvSpPr>
          <p:nvPr/>
        </p:nvSpPr>
        <p:spPr>
          <a:xfrm>
            <a:off x="371476" y="116632"/>
            <a:ext cx="8258204" cy="1142984"/>
          </a:xfrm>
          <a:prstGeom prst="rect">
            <a:avLst/>
          </a:prstGeom>
        </p:spPr>
        <p:style>
          <a:lnRef idx="3">
            <a:schemeClr val="lt1"/>
          </a:lnRef>
          <a:fillRef idx="1">
            <a:schemeClr val="accent5"/>
          </a:fillRef>
          <a:effectRef idx="1">
            <a:schemeClr val="accent5"/>
          </a:effectRef>
          <a:fontRef idx="minor">
            <a:schemeClr val="lt1"/>
          </a:fontRef>
        </p:style>
        <p:txBody>
          <a:bodyPr vert="horz" lIns="91440" tIns="45720" rIns="91440" bIns="45720" rtlCol="0" anchor="ctr">
            <a:normAutofit/>
          </a:bodyPr>
          <a:lstStyle/>
          <a:p>
            <a:pPr algn="ctr">
              <a:spcBef>
                <a:spcPct val="0"/>
              </a:spcBef>
            </a:pPr>
            <a:r>
              <a:rPr kumimoji="0" lang="fr-FR" sz="3200" b="1" u="none" strike="noStrike" kern="1200" cap="none" spc="0" normalizeH="0" baseline="0" noProof="0" dirty="0" smtClean="0">
                <a:ln>
                  <a:noFill/>
                </a:ln>
                <a:solidFill>
                  <a:schemeClr val="lt1"/>
                </a:solidFill>
                <a:effectLst/>
                <a:uLnTx/>
                <a:uFillTx/>
                <a:latin typeface="Bookman Old Style" pitchFamily="18" charset="0"/>
              </a:rPr>
              <a:t>IV. </a:t>
            </a:r>
            <a:r>
              <a:rPr lang="fr-FR" sz="3200" b="1" u="sng" dirty="0" smtClean="0">
                <a:solidFill>
                  <a:schemeClr val="bg1"/>
                </a:solidFill>
                <a:latin typeface="Bookman Old Style" pitchFamily="18" charset="0"/>
              </a:rPr>
              <a:t>MISSIONS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u="sng" dirty="0"/>
          </a:p>
        </p:txBody>
      </p:sp>
      <p:sp>
        <p:nvSpPr>
          <p:cNvPr id="4" name="Titre 1"/>
          <p:cNvSpPr txBox="1">
            <a:spLocks/>
          </p:cNvSpPr>
          <p:nvPr/>
        </p:nvSpPr>
        <p:spPr>
          <a:xfrm>
            <a:off x="428596" y="285728"/>
            <a:ext cx="8258204" cy="1071570"/>
          </a:xfrm>
          <a:prstGeom prst="rect">
            <a:avLst/>
          </a:prstGeom>
        </p:spPr>
        <p:style>
          <a:lnRef idx="3">
            <a:schemeClr val="lt1"/>
          </a:lnRef>
          <a:fillRef idx="1">
            <a:schemeClr val="accent5"/>
          </a:fillRef>
          <a:effectRef idx="1">
            <a:schemeClr val="accent5"/>
          </a:effectRef>
          <a:fontRef idx="minor">
            <a:schemeClr val="lt1"/>
          </a:fontRef>
        </p:style>
        <p:txBody>
          <a:bodyPr vert="horz" lIns="91440" tIns="45720" rIns="91440" bIns="45720" rtlCol="0" anchor="ctr">
            <a:normAutofit/>
          </a:bodyPr>
          <a:lstStyle/>
          <a:p>
            <a:pPr lvl="0" algn="ctr">
              <a:spcBef>
                <a:spcPct val="0"/>
              </a:spcBef>
            </a:pPr>
            <a:r>
              <a:rPr kumimoji="0" lang="fr-FR" sz="3200" b="1" i="0" u="none" strike="noStrike" kern="1200" cap="none" spc="0" normalizeH="0" baseline="0" noProof="0" dirty="0" smtClean="0">
                <a:ln>
                  <a:noFill/>
                </a:ln>
                <a:solidFill>
                  <a:schemeClr val="lt1"/>
                </a:solidFill>
                <a:effectLst/>
                <a:uLnTx/>
                <a:uFillTx/>
                <a:latin typeface="Bookman Old Style" pitchFamily="18" charset="0"/>
                <a:ea typeface="+mn-ea"/>
                <a:cs typeface="+mn-cs"/>
              </a:rPr>
              <a:t>V. </a:t>
            </a:r>
            <a:r>
              <a:rPr lang="fr-FR" sz="3200" b="1" u="sng" noProof="0" dirty="0" smtClean="0">
                <a:solidFill>
                  <a:schemeClr val="bg1"/>
                </a:solidFill>
                <a:latin typeface="Bookman Old Style" pitchFamily="18" charset="0"/>
              </a:rPr>
              <a:t>Résultats obtenus </a:t>
            </a:r>
            <a:r>
              <a:rPr lang="fr-FR" sz="3200" b="1" u="sng" dirty="0" smtClean="0">
                <a:solidFill>
                  <a:schemeClr val="bg1"/>
                </a:solidFill>
                <a:latin typeface="Bookman Old Style" pitchFamily="18" charset="0"/>
              </a:rPr>
              <a:t> </a:t>
            </a:r>
          </a:p>
          <a:p>
            <a:pPr lvl="0" algn="ctr">
              <a:spcBef>
                <a:spcPct val="0"/>
              </a:spcBef>
            </a:pPr>
            <a:endParaRPr kumimoji="0" lang="fr-FR" sz="3200" b="1" u="none" strike="noStrike" kern="1200" cap="none" spc="0" normalizeH="0" baseline="0" noProof="0" dirty="0">
              <a:ln>
                <a:noFill/>
              </a:ln>
              <a:solidFill>
                <a:schemeClr val="lt1"/>
              </a:solidFill>
              <a:effectLst/>
              <a:uLnTx/>
              <a:uFillTx/>
              <a:latin typeface="Bookman Old Style" pitchFamily="18" charset="0"/>
            </a:endParaRPr>
          </a:p>
        </p:txBody>
      </p:sp>
      <p:graphicFrame>
        <p:nvGraphicFramePr>
          <p:cNvPr id="5" name="Espace réservé du contenu 3"/>
          <p:cNvGraphicFramePr>
            <a:graphicFrameLocks noGrp="1"/>
          </p:cNvGraphicFramePr>
          <p:nvPr>
            <p:ph idx="1"/>
            <p:extLst>
              <p:ext uri="{D42A27DB-BD31-4B8C-83A1-F6EECF244321}">
                <p14:modId xmlns:p14="http://schemas.microsoft.com/office/powerpoint/2010/main" val="1674776791"/>
              </p:ext>
            </p:extLst>
          </p:nvPr>
        </p:nvGraphicFramePr>
        <p:xfrm>
          <a:off x="500034" y="1556792"/>
          <a:ext cx="8032406" cy="5136592"/>
        </p:xfrm>
        <a:graphic>
          <a:graphicData uri="http://schemas.openxmlformats.org/drawingml/2006/table">
            <a:tbl>
              <a:tblPr firstRow="1" bandRow="1">
                <a:tableStyleId>{5C22544A-7EE6-4342-B048-85BDC9FD1C3A}</a:tableStyleId>
              </a:tblPr>
              <a:tblGrid>
                <a:gridCol w="8032406"/>
              </a:tblGrid>
              <a:tr h="616056">
                <a:tc>
                  <a:txBody>
                    <a:bodyPr/>
                    <a:lstStyle/>
                    <a:p>
                      <a:pPr algn="ctr"/>
                      <a:endParaRPr lang="fr-FR" sz="1800" b="1" dirty="0" smtClean="0">
                        <a:latin typeface="Bookman Old Style" pitchFamily="18" charset="0"/>
                      </a:endParaRPr>
                    </a:p>
                    <a:p>
                      <a:pPr algn="ctr"/>
                      <a:endParaRPr lang="fr-FR" sz="1800" b="1" dirty="0">
                        <a:latin typeface="Bookman Old Style" pitchFamily="18" charset="0"/>
                      </a:endParaRPr>
                    </a:p>
                  </a:txBody>
                  <a:tcPr/>
                </a:tc>
              </a:tr>
              <a:tr h="1554809">
                <a:tc>
                  <a:txBody>
                    <a:bodyPr/>
                    <a:lstStyle/>
                    <a:p>
                      <a:pPr marL="0" indent="0">
                        <a:buNone/>
                      </a:pPr>
                      <a:r>
                        <a:rPr lang="fr-FR" sz="2000" b="1" dirty="0" smtClean="0">
                          <a:solidFill>
                            <a:schemeClr val="tx1"/>
                          </a:solidFill>
                          <a:latin typeface="Bookman Old Style" pitchFamily="18" charset="0"/>
                        </a:rPr>
                        <a:t>1. Mise</a:t>
                      </a:r>
                      <a:r>
                        <a:rPr lang="fr-FR" sz="2000" b="1" baseline="0" dirty="0" smtClean="0">
                          <a:solidFill>
                            <a:schemeClr val="tx1"/>
                          </a:solidFill>
                          <a:latin typeface="Bookman Old Style" pitchFamily="18" charset="0"/>
                        </a:rPr>
                        <a:t> en place d’une revue documentaire (textes d’application sur la SST dans le secteur) en vue de dresser le profil du secteur </a:t>
                      </a:r>
                      <a:r>
                        <a:rPr lang="fr-FR" sz="2000" b="1" baseline="0" dirty="0" smtClean="0">
                          <a:solidFill>
                            <a:srgbClr val="FF0000"/>
                          </a:solidFill>
                          <a:latin typeface="Bookman Old Style" pitchFamily="18" charset="0"/>
                        </a:rPr>
                        <a:t> </a:t>
                      </a:r>
                      <a:endParaRPr lang="fr-FR" sz="2000" b="1" dirty="0" smtClean="0">
                        <a:solidFill>
                          <a:srgbClr val="FF0000"/>
                        </a:solidFill>
                        <a:latin typeface="Bookman Old Style" pitchFamily="18" charset="0"/>
                      </a:endParaRPr>
                    </a:p>
                    <a:p>
                      <a:pPr marL="457200" indent="-457200">
                        <a:buNone/>
                      </a:pPr>
                      <a:endParaRPr lang="fr-FR" sz="2000" b="1" dirty="0">
                        <a:solidFill>
                          <a:schemeClr val="tx1"/>
                        </a:solidFill>
                        <a:latin typeface="Bookman Old Style" pitchFamily="18" charset="0"/>
                      </a:endParaRPr>
                    </a:p>
                  </a:txBody>
                  <a:tcPr/>
                </a:tc>
              </a:tr>
              <a:tr h="1554809">
                <a:tc>
                  <a:txBody>
                    <a:bodyPr/>
                    <a:lstStyle/>
                    <a:p>
                      <a:r>
                        <a:rPr lang="fr-FR" sz="2000" b="1" dirty="0" smtClean="0">
                          <a:solidFill>
                            <a:schemeClr val="tx1"/>
                          </a:solidFill>
                          <a:latin typeface="Bookman Old Style" pitchFamily="18" charset="0"/>
                        </a:rPr>
                        <a:t>2. En collaboration avec la direction des mines nous avons</a:t>
                      </a:r>
                      <a:r>
                        <a:rPr lang="fr-FR" sz="2000" b="1" baseline="0" dirty="0" smtClean="0">
                          <a:solidFill>
                            <a:schemeClr val="tx1"/>
                          </a:solidFill>
                          <a:latin typeface="Bookman Old Style" pitchFamily="18" charset="0"/>
                        </a:rPr>
                        <a:t> répertorié l’ensemble des entreprises</a:t>
                      </a:r>
                      <a:r>
                        <a:rPr kumimoji="0" lang="fr-FR" sz="2000" b="1" i="0" u="none" strike="noStrike" kern="1200" cap="none" spc="0" normalizeH="0" baseline="0" noProof="0" dirty="0" smtClean="0">
                          <a:ln>
                            <a:noFill/>
                          </a:ln>
                          <a:solidFill>
                            <a:schemeClr val="tx1"/>
                          </a:solidFill>
                          <a:effectLst/>
                          <a:uLnTx/>
                          <a:uFillTx/>
                          <a:latin typeface="Bookman Old Style" pitchFamily="18" charset="0"/>
                          <a:ea typeface="+mn-ea"/>
                          <a:cs typeface="+mn-cs"/>
                        </a:rPr>
                        <a:t> du secteur des mines et carrières sur le territoire national </a:t>
                      </a:r>
                      <a:endParaRPr lang="fr-FR" sz="2000" b="1" dirty="0" smtClean="0">
                        <a:solidFill>
                          <a:schemeClr val="tx1"/>
                        </a:solidFill>
                        <a:latin typeface="Bookman Old Style" pitchFamily="18" charset="0"/>
                      </a:endParaRPr>
                    </a:p>
                  </a:txBody>
                  <a:tcPr/>
                </a:tc>
              </a:tr>
              <a:tr h="1386894">
                <a:tc>
                  <a:txBody>
                    <a:bodyPr/>
                    <a:lstStyle/>
                    <a:p>
                      <a:r>
                        <a:rPr lang="fr-FR" sz="2000" b="1" dirty="0" smtClean="0">
                          <a:latin typeface="Bookman Old Style" pitchFamily="18" charset="0"/>
                        </a:rPr>
                        <a:t>3.</a:t>
                      </a:r>
                      <a:r>
                        <a:rPr lang="fr-FR" sz="2000" b="1" baseline="0" dirty="0" smtClean="0">
                          <a:latin typeface="Bookman Old Style" pitchFamily="18" charset="0"/>
                        </a:rPr>
                        <a:t> </a:t>
                      </a:r>
                      <a:r>
                        <a:rPr lang="fr-FR" sz="2000" b="1" baseline="0" dirty="0" smtClean="0">
                          <a:solidFill>
                            <a:schemeClr val="tx1"/>
                          </a:solidFill>
                          <a:latin typeface="Bookman Old Style" pitchFamily="18" charset="0"/>
                        </a:rPr>
                        <a:t>Appui des autorités locales </a:t>
                      </a:r>
                      <a:endParaRPr lang="fr-FR" sz="2000" b="1" dirty="0">
                        <a:solidFill>
                          <a:schemeClr val="tx1"/>
                        </a:solidFill>
                        <a:latin typeface="Bookman Old Style" pitchFamily="18" charset="0"/>
                      </a:endParaRPr>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10893</TotalTime>
  <Words>626</Words>
  <Application>Microsoft Office PowerPoint</Application>
  <PresentationFormat>Affichage à l'écran (4:3)</PresentationFormat>
  <Paragraphs>68</Paragraphs>
  <Slides>12</Slides>
  <Notes>1</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12</vt:i4>
      </vt:variant>
    </vt:vector>
  </HeadingPairs>
  <TitlesOfParts>
    <vt:vector size="18" baseType="lpstr">
      <vt:lpstr>Arial</vt:lpstr>
      <vt:lpstr>Arial Black</vt:lpstr>
      <vt:lpstr>Bookman Old Style</vt:lpstr>
      <vt:lpstr>Calibri</vt:lpstr>
      <vt:lpstr>Wingdings</vt:lpstr>
      <vt:lpstr>Thème Office</vt:lpstr>
      <vt:lpstr>9ème FORUM DES COMITES DE SECURITE ET SANTE AU TRAVAIL (CSST)</vt:lpstr>
      <vt:lpstr>Sommaire</vt:lpstr>
      <vt:lpstr>I. Introduction </vt:lpstr>
      <vt:lpstr>Présentation PowerPoint</vt:lpstr>
      <vt:lpstr>Présentation PowerPoint</vt:lpstr>
      <vt:lpstr>Présentation PowerPoint</vt:lpstr>
      <vt:lpstr>III. COMPOSITION DU BUREAU</vt:lpstr>
      <vt:lpstr>Présentation PowerPoint</vt:lpstr>
      <vt:lpstr>Présentation PowerPoint</vt:lpstr>
      <vt:lpstr>Présentation PowerPoint</vt:lpstr>
      <vt:lpstr>Perspectives</vt:lpstr>
      <vt:lpstr>Merci de votre aimable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Yaya Sow</dc:creator>
  <cp:lastModifiedBy>makebe</cp:lastModifiedBy>
  <cp:revision>1101</cp:revision>
  <dcterms:modified xsi:type="dcterms:W3CDTF">2017-08-09T10:03:30Z</dcterms:modified>
</cp:coreProperties>
</file>